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1" r:id="rId2"/>
  </p:sldMasterIdLst>
  <p:sldIdLst>
    <p:sldId id="256" r:id="rId3"/>
    <p:sldId id="267" r:id="rId4"/>
    <p:sldId id="268" r:id="rId5"/>
    <p:sldId id="269" r:id="rId6"/>
    <p:sldId id="257" r:id="rId7"/>
    <p:sldId id="270" r:id="rId8"/>
    <p:sldId id="258" r:id="rId9"/>
    <p:sldId id="259" r:id="rId10"/>
    <p:sldId id="271" r:id="rId11"/>
    <p:sldId id="260" r:id="rId12"/>
    <p:sldId id="272" r:id="rId13"/>
    <p:sldId id="261" r:id="rId14"/>
    <p:sldId id="263" r:id="rId15"/>
    <p:sldId id="264" r:id="rId16"/>
    <p:sldId id="266" r:id="rId17"/>
    <p:sldId id="273" r:id="rId18"/>
    <p:sldId id="274"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9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73152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711200" y="1371600"/>
            <a:ext cx="108712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p:txBody>
          <a:bodyPr/>
          <a:lstStyle>
            <a:lvl1pPr>
              <a:defRPr/>
            </a:lvl1pPr>
          </a:lstStyle>
          <a:p>
            <a:endParaRPr lang="en-IN"/>
          </a:p>
        </p:txBody>
      </p:sp>
      <p:sp>
        <p:nvSpPr>
          <p:cNvPr id="6" name="Slide Number Placeholder 5"/>
          <p:cNvSpPr>
            <a:spLocks noGrp="1"/>
          </p:cNvSpPr>
          <p:nvPr>
            <p:ph type="sldNum" sz="quarter" idx="12"/>
          </p:nvPr>
        </p:nvSpPr>
        <p:spPr/>
        <p:txBody>
          <a:bodyPr/>
          <a:lstStyle>
            <a:lvl1pPr>
              <a:defRPr/>
            </a:lvl1pPr>
          </a:lstStyle>
          <a:p>
            <a:fld id="{7C904AC9-50ED-4538-B497-539C739ADF8B}" type="slidenum">
              <a:rPr lang="en-IN" smtClean="0"/>
              <a:t>‹#›</a:t>
            </a:fld>
            <a:endParaRPr lang="en-IN"/>
          </a:p>
        </p:txBody>
      </p:sp>
    </p:spTree>
    <p:extLst>
      <p:ext uri="{BB962C8B-B14F-4D97-AF65-F5344CB8AC3E}">
        <p14:creationId xmlns:p14="http://schemas.microsoft.com/office/powerpoint/2010/main" val="10219169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250361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3928340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336383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3033819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904AC9-50ED-4538-B497-539C739ADF8B}"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4726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624431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C11147-13E8-423B-B789-C2565FC97BE3}" type="datetimeFigureOut">
              <a:rPr lang="en-IN" smtClean="0"/>
              <a:t>14-03-2024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2382768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C11147-13E8-423B-B789-C2565FC97BE3}" type="datetimeFigureOut">
              <a:rPr lang="en-IN" smtClean="0"/>
              <a:t>14-03-2024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1485812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838900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174416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5" name="Group 7"/>
          <p:cNvGrpSpPr>
            <a:grpSpLocks/>
          </p:cNvGrpSpPr>
          <p:nvPr/>
        </p:nvGrpSpPr>
        <p:grpSpPr bwMode="auto">
          <a:xfrm>
            <a:off x="8195733" y="0"/>
            <a:ext cx="3996267"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sz="1800">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grpSp>
      <p:pic>
        <p:nvPicPr>
          <p:cNvPr id="9" name="Picture 15" descr="logo.jpg"/>
          <p:cNvPicPr>
            <a:picLocks noChangeAspect="1"/>
          </p:cNvPicPr>
          <p:nvPr/>
        </p:nvPicPr>
        <p:blipFill>
          <a:blip r:embed="rId3" cstate="print"/>
          <a:srcRect/>
          <a:stretch>
            <a:fillRect/>
          </a:stretch>
        </p:blipFill>
        <p:spPr bwMode="auto">
          <a:xfrm>
            <a:off x="8737601" y="228600"/>
            <a:ext cx="2561167"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0C11147-13E8-423B-B789-C2565FC97BE3}" type="datetimeFigureOut">
              <a:rPr lang="en-IN" smtClean="0"/>
              <a:t>14-03-2024</a:t>
            </a:fld>
            <a:endParaRPr lang="en-IN"/>
          </a:p>
        </p:txBody>
      </p:sp>
      <p:sp>
        <p:nvSpPr>
          <p:cNvPr id="11" name="Footer Placeholder 4"/>
          <p:cNvSpPr>
            <a:spLocks noGrp="1"/>
          </p:cNvSpPr>
          <p:nvPr>
            <p:ph type="ftr" sz="quarter" idx="11"/>
          </p:nvPr>
        </p:nvSpPr>
        <p:spPr/>
        <p:txBody>
          <a:bodyPr/>
          <a:lstStyle>
            <a:lvl1pPr>
              <a:defRPr/>
            </a:lvl1pPr>
          </a:lstStyle>
          <a:p>
            <a:endParaRPr lang="en-IN"/>
          </a:p>
        </p:txBody>
      </p:sp>
      <p:sp>
        <p:nvSpPr>
          <p:cNvPr id="12" name="Slide Number Placeholder 5"/>
          <p:cNvSpPr>
            <a:spLocks noGrp="1"/>
          </p:cNvSpPr>
          <p:nvPr>
            <p:ph type="sldNum" sz="quarter" idx="12"/>
          </p:nvPr>
        </p:nvSpPr>
        <p:spPr/>
        <p:txBody>
          <a:bodyPr/>
          <a:lstStyle>
            <a:lvl1pPr>
              <a:defRPr/>
            </a:lvl1pPr>
          </a:lstStyle>
          <a:p>
            <a:fld id="{7C904AC9-50ED-4538-B497-539C739ADF8B}" type="slidenum">
              <a:rPr lang="en-IN" smtClean="0"/>
              <a:t>‹#›</a:t>
            </a:fld>
            <a:endParaRPr lang="en-IN"/>
          </a:p>
        </p:txBody>
      </p:sp>
    </p:spTree>
    <p:extLst>
      <p:ext uri="{BB962C8B-B14F-4D97-AF65-F5344CB8AC3E}">
        <p14:creationId xmlns:p14="http://schemas.microsoft.com/office/powerpoint/2010/main" val="11499667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33800410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7868081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0C11147-13E8-423B-B789-C2565FC97BE3}" type="datetimeFigureOut">
              <a:rPr lang="en-IN" smtClean="0"/>
              <a:t>14-03-2024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202254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11147-13E8-423B-B789-C2565FC97BE3}" type="datetimeFigureOut">
              <a:rPr lang="en-IN" smtClean="0"/>
              <a:t>14-03-2024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172720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C11147-13E8-423B-B789-C2565FC97BE3}" type="datetimeFigureOut">
              <a:rPr lang="en-IN" smtClean="0"/>
              <a:t>14-03-2024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1886483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C11147-13E8-423B-B789-C2565FC97BE3}" type="datetimeFigureOut">
              <a:rPr lang="en-IN" smtClean="0"/>
              <a:t>14-03-2024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2676056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C11147-13E8-423B-B789-C2565FC97BE3}" type="datetimeFigureOut">
              <a:rPr lang="en-IN" smtClean="0"/>
              <a:t>14-03-2024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904AC9-50ED-4538-B497-539C739ADF8B}" type="slidenum">
              <a:rPr lang="en-IN" smtClean="0"/>
              <a:t>‹#›</a:t>
            </a:fld>
            <a:endParaRPr lang="en-IN"/>
          </a:p>
        </p:txBody>
      </p:sp>
    </p:spTree>
    <p:extLst>
      <p:ext uri="{BB962C8B-B14F-4D97-AF65-F5344CB8AC3E}">
        <p14:creationId xmlns:p14="http://schemas.microsoft.com/office/powerpoint/2010/main" val="3453452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image" Target="../media/image3.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8636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3716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0C11147-13E8-423B-B789-C2565FC97BE3}" type="datetimeFigureOut">
              <a:rPr lang="en-IN" smtClean="0"/>
              <a:t>14-03-2024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7C904AC9-50ED-4538-B497-539C739ADF8B}" type="slidenum">
              <a:rPr lang="en-IN" smtClean="0"/>
              <a:t>‹#›</a:t>
            </a:fld>
            <a:endParaRPr lang="en-IN"/>
          </a:p>
        </p:txBody>
      </p:sp>
      <p:sp>
        <p:nvSpPr>
          <p:cNvPr id="1031" name="Rectangle 11"/>
          <p:cNvSpPr>
            <a:spLocks noChangeArrowheads="1"/>
          </p:cNvSpPr>
          <p:nvPr/>
        </p:nvSpPr>
        <p:spPr bwMode="auto">
          <a:xfrm>
            <a:off x="0" y="0"/>
            <a:ext cx="12192000" cy="838200"/>
          </a:xfrm>
          <a:prstGeom prst="rect">
            <a:avLst/>
          </a:prstGeom>
          <a:solidFill>
            <a:srgbClr val="FF3300"/>
          </a:solidFill>
          <a:ln w="9525">
            <a:noFill/>
            <a:miter lim="800000"/>
            <a:headEnd/>
            <a:tailEnd/>
          </a:ln>
        </p:spPr>
        <p:txBody>
          <a:bodyPr wrap="none" anchor="ctr"/>
          <a:lstStyle/>
          <a:p>
            <a:endParaRPr lang="en-US" sz="1800">
              <a:latin typeface="Calibri" pitchFamily="34" charset="0"/>
            </a:endParaRPr>
          </a:p>
        </p:txBody>
      </p:sp>
      <p:sp>
        <p:nvSpPr>
          <p:cNvPr id="8" name="Rectangle 11"/>
          <p:cNvSpPr>
            <a:spLocks noChangeArrowheads="1"/>
          </p:cNvSpPr>
          <p:nvPr/>
        </p:nvSpPr>
        <p:spPr bwMode="auto">
          <a:xfrm flipV="1">
            <a:off x="0" y="6705600"/>
            <a:ext cx="12192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sz="1800">
              <a:latin typeface="Calibri" charset="0"/>
              <a:ea typeface="ＭＳ Ｐゴシック" charset="-128"/>
            </a:endParaRPr>
          </a:p>
        </p:txBody>
      </p:sp>
      <p:pic>
        <p:nvPicPr>
          <p:cNvPr id="1035" name="Picture 10" descr="LOGO.gif"/>
          <p:cNvPicPr>
            <a:picLocks noChangeAspect="1"/>
          </p:cNvPicPr>
          <p:nvPr/>
        </p:nvPicPr>
        <p:blipFill>
          <a:blip r:embed="rId4" cstate="print"/>
          <a:srcRect b="10713"/>
          <a:stretch>
            <a:fillRect/>
          </a:stretch>
        </p:blipFill>
        <p:spPr bwMode="auto">
          <a:xfrm>
            <a:off x="8737600" y="228600"/>
            <a:ext cx="27432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8737600" y="228600"/>
            <a:ext cx="2743200" cy="635000"/>
          </a:xfrm>
          <a:prstGeom prst="rect">
            <a:avLst/>
          </a:prstGeom>
          <a:noFill/>
          <a:ln w="9525">
            <a:noFill/>
            <a:miter lim="800000"/>
            <a:headEnd/>
            <a:tailEnd/>
          </a:ln>
        </p:spPr>
      </p:pic>
      <p:grpSp>
        <p:nvGrpSpPr>
          <p:cNvPr id="1037" name="Group 7"/>
          <p:cNvGrpSpPr>
            <a:grpSpLocks/>
          </p:cNvGrpSpPr>
          <p:nvPr/>
        </p:nvGrpSpPr>
        <p:grpSpPr bwMode="auto">
          <a:xfrm>
            <a:off x="8195733" y="0"/>
            <a:ext cx="3996267"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sz="1800">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grpSp>
      <p:pic>
        <p:nvPicPr>
          <p:cNvPr id="1038" name="Picture 15" descr="logo.jpg"/>
          <p:cNvPicPr>
            <a:picLocks noChangeAspect="1"/>
          </p:cNvPicPr>
          <p:nvPr/>
        </p:nvPicPr>
        <p:blipFill>
          <a:blip r:embed="rId5" cstate="print"/>
          <a:srcRect/>
          <a:stretch>
            <a:fillRect/>
          </a:stretch>
        </p:blipFill>
        <p:spPr bwMode="auto">
          <a:xfrm>
            <a:off x="8737601" y="228600"/>
            <a:ext cx="2561167" cy="609600"/>
          </a:xfrm>
          <a:prstGeom prst="rect">
            <a:avLst/>
          </a:prstGeom>
          <a:noFill/>
          <a:ln w="9525">
            <a:noFill/>
            <a:miter lim="800000"/>
            <a:headEnd/>
            <a:tailEnd/>
          </a:ln>
        </p:spPr>
      </p:pic>
    </p:spTree>
    <p:extLst>
      <p:ext uri="{BB962C8B-B14F-4D97-AF65-F5344CB8AC3E}">
        <p14:creationId xmlns:p14="http://schemas.microsoft.com/office/powerpoint/2010/main" val="1302225117"/>
      </p:ext>
    </p:extLst>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C11147-13E8-423B-B789-C2565FC97BE3}" type="datetimeFigureOut">
              <a:rPr lang="en-IN" smtClean="0"/>
              <a:t>14-03-2024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904AC9-50ED-4538-B497-539C739ADF8B}" type="slidenum">
              <a:rPr lang="en-IN" smtClean="0"/>
              <a:t>‹#›</a:t>
            </a:fld>
            <a:endParaRPr lang="en-IN"/>
          </a:p>
        </p:txBody>
      </p:sp>
    </p:spTree>
    <p:extLst>
      <p:ext uri="{BB962C8B-B14F-4D97-AF65-F5344CB8AC3E}">
        <p14:creationId xmlns:p14="http://schemas.microsoft.com/office/powerpoint/2010/main" val="1206688342"/>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50EC-EFCC-8993-8F64-81625FB91C2A}"/>
              </a:ext>
            </a:extLst>
          </p:cNvPr>
          <p:cNvSpPr>
            <a:spLocks noGrp="1"/>
          </p:cNvSpPr>
          <p:nvPr>
            <p:ph type="ctrTitle"/>
          </p:nvPr>
        </p:nvSpPr>
        <p:spPr>
          <a:xfrm>
            <a:off x="4104409" y="2191842"/>
            <a:ext cx="6492322" cy="545130"/>
          </a:xfrm>
        </p:spPr>
        <p:txBody>
          <a:bodyPr>
            <a:noAutofit/>
          </a:bodyPr>
          <a:lstStyle/>
          <a:p>
            <a:r>
              <a:rPr lang="en-US" sz="4000" dirty="0" err="1">
                <a:solidFill>
                  <a:srgbClr val="C00000"/>
                </a:solidFill>
                <a:latin typeface="Algerian" panose="04020705040A02060702" pitchFamily="82" charset="0"/>
              </a:rPr>
              <a:t>Githunt</a:t>
            </a:r>
            <a:endParaRPr lang="en-IN" sz="4000" dirty="0">
              <a:solidFill>
                <a:srgbClr val="C00000"/>
              </a:solidFill>
              <a:latin typeface="Algerian" panose="04020705040A02060702" pitchFamily="82" charset="0"/>
            </a:endParaRPr>
          </a:p>
        </p:txBody>
      </p:sp>
      <p:sp>
        <p:nvSpPr>
          <p:cNvPr id="3" name="Subtitle 2">
            <a:extLst>
              <a:ext uri="{FF2B5EF4-FFF2-40B4-BE49-F238E27FC236}">
                <a16:creationId xmlns:a16="http://schemas.microsoft.com/office/drawing/2014/main" id="{FB7DB4A9-CD57-4177-96B3-8157F97D5BF8}"/>
              </a:ext>
            </a:extLst>
          </p:cNvPr>
          <p:cNvSpPr>
            <a:spLocks noGrp="1"/>
          </p:cNvSpPr>
          <p:nvPr>
            <p:ph type="subTitle" idx="1"/>
          </p:nvPr>
        </p:nvSpPr>
        <p:spPr>
          <a:xfrm>
            <a:off x="4542559" y="4366638"/>
            <a:ext cx="3106882" cy="693736"/>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Group 11</a:t>
            </a:r>
          </a:p>
        </p:txBody>
      </p:sp>
      <p:sp>
        <p:nvSpPr>
          <p:cNvPr id="4" name="TextBox 3">
            <a:extLst>
              <a:ext uri="{FF2B5EF4-FFF2-40B4-BE49-F238E27FC236}">
                <a16:creationId xmlns:a16="http://schemas.microsoft.com/office/drawing/2014/main" id="{21583ACF-19B1-0C41-9077-30E604048C10}"/>
              </a:ext>
            </a:extLst>
          </p:cNvPr>
          <p:cNvSpPr txBox="1"/>
          <p:nvPr/>
        </p:nvSpPr>
        <p:spPr>
          <a:xfrm>
            <a:off x="2205750" y="3377317"/>
            <a:ext cx="8390981" cy="523220"/>
          </a:xfrm>
          <a:prstGeom prst="rect">
            <a:avLst/>
          </a:prstGeom>
          <a:noFill/>
        </p:spPr>
        <p:txBody>
          <a:bodyPr wrap="square" rtlCol="0">
            <a:spAutoFit/>
          </a:bodyPr>
          <a:lstStyle/>
          <a:p>
            <a:r>
              <a:rPr lang="en-US" sz="2800" i="1" dirty="0"/>
              <a:t>A one step solution to finding the right </a:t>
            </a:r>
            <a:r>
              <a:rPr lang="en-US" sz="2800" i="1" dirty="0" err="1"/>
              <a:t>Github</a:t>
            </a:r>
            <a:r>
              <a:rPr lang="en-US" sz="2800" i="1" dirty="0"/>
              <a:t> profile </a:t>
            </a:r>
            <a:endParaRPr lang="en-IN" sz="2800" i="1" dirty="0"/>
          </a:p>
        </p:txBody>
      </p:sp>
    </p:spTree>
    <p:extLst>
      <p:ext uri="{BB962C8B-B14F-4D97-AF65-F5344CB8AC3E}">
        <p14:creationId xmlns:p14="http://schemas.microsoft.com/office/powerpoint/2010/main" val="3451915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3">
                                            <p:txEl>
                                              <p:pRg st="0" end="0"/>
                                            </p:txEl>
                                          </p:spTgt>
                                        </p:tgtEl>
                                        <p:attrNameLst>
                                          <p:attrName>r</p:attrName>
                                        </p:attrNameLst>
                                      </p:cBhvr>
                                    </p:animRot>
                                    <p:animRot by="-240000">
                                      <p:cBhvr>
                                        <p:cTn id="12" dur="200" fill="hold">
                                          <p:stCondLst>
                                            <p:cond delay="200"/>
                                          </p:stCondLst>
                                        </p:cTn>
                                        <p:tgtEl>
                                          <p:spTgt spid="3">
                                            <p:txEl>
                                              <p:pRg st="0" end="0"/>
                                            </p:txEl>
                                          </p:spTgt>
                                        </p:tgtEl>
                                        <p:attrNameLst>
                                          <p:attrName>r</p:attrName>
                                        </p:attrNameLst>
                                      </p:cBhvr>
                                    </p:animRot>
                                    <p:animRot by="240000">
                                      <p:cBhvr>
                                        <p:cTn id="13" dur="200" fill="hold">
                                          <p:stCondLst>
                                            <p:cond delay="400"/>
                                          </p:stCondLst>
                                        </p:cTn>
                                        <p:tgtEl>
                                          <p:spTgt spid="3">
                                            <p:txEl>
                                              <p:pRg st="0" end="0"/>
                                            </p:txEl>
                                          </p:spTgt>
                                        </p:tgtEl>
                                        <p:attrNameLst>
                                          <p:attrName>r</p:attrName>
                                        </p:attrNameLst>
                                      </p:cBhvr>
                                    </p:animRot>
                                    <p:animRot by="-240000">
                                      <p:cBhvr>
                                        <p:cTn id="14" dur="200" fill="hold">
                                          <p:stCondLst>
                                            <p:cond delay="600"/>
                                          </p:stCondLst>
                                        </p:cTn>
                                        <p:tgtEl>
                                          <p:spTgt spid="3">
                                            <p:txEl>
                                              <p:pRg st="0" end="0"/>
                                            </p:txEl>
                                          </p:spTgt>
                                        </p:tgtEl>
                                        <p:attrNameLst>
                                          <p:attrName>r</p:attrName>
                                        </p:attrNameLst>
                                      </p:cBhvr>
                                    </p:animRot>
                                    <p:animRot by="120000">
                                      <p:cBhvr>
                                        <p:cTn id="15" dur="200" fill="hold">
                                          <p:stCondLst>
                                            <p:cond delay="8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reate an Impressive GitHub Profile README - SitePoint (2022)">
            <a:extLst>
              <a:ext uri="{FF2B5EF4-FFF2-40B4-BE49-F238E27FC236}">
                <a16:creationId xmlns:a16="http://schemas.microsoft.com/office/drawing/2014/main" id="{181D1C11-AE6B-D562-A7C6-87C519499D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05"/>
          <a:stretch/>
        </p:blipFill>
        <p:spPr bwMode="auto">
          <a:xfrm>
            <a:off x="0" y="838200"/>
            <a:ext cx="12192000" cy="5984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326AC1-0D76-CED7-8138-30C12FCE76F4}"/>
              </a:ext>
            </a:extLst>
          </p:cNvPr>
          <p:cNvSpPr>
            <a:spLocks noGrp="1"/>
          </p:cNvSpPr>
          <p:nvPr>
            <p:ph type="title"/>
          </p:nvPr>
        </p:nvSpPr>
        <p:spPr/>
        <p:txBody>
          <a:bodyPr/>
          <a:lstStyle/>
          <a:p>
            <a:r>
              <a:rPr lang="en-US" dirty="0">
                <a:latin typeface="Algerian" panose="04020705040A02060702" pitchFamily="82" charset="0"/>
              </a:rPr>
              <a:t>Uses of the software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5AB287E0-D1E5-D5CE-1518-BAC94EDDDA6D}"/>
              </a:ext>
            </a:extLst>
          </p:cNvPr>
          <p:cNvSpPr>
            <a:spLocks noGrp="1"/>
          </p:cNvSpPr>
          <p:nvPr>
            <p:ph idx="1"/>
          </p:nvPr>
        </p:nvSpPr>
        <p:spPr>
          <a:xfrm>
            <a:off x="7280564" y="1166018"/>
            <a:ext cx="4772891" cy="4525963"/>
          </a:xfrm>
        </p:spPr>
        <p:txBody>
          <a:bodyPr/>
          <a:lstStyle/>
          <a:p>
            <a:endParaRPr lang="en-US" sz="2400" dirty="0">
              <a:solidFill>
                <a:schemeClr val="bg1"/>
              </a:solidFill>
            </a:endParaRPr>
          </a:p>
          <a:p>
            <a:endParaRPr lang="en-US" sz="2400" dirty="0">
              <a:solidFill>
                <a:schemeClr val="bg1"/>
              </a:solidFill>
            </a:endParaRPr>
          </a:p>
          <a:p>
            <a:r>
              <a:rPr lang="en-US" sz="2400" dirty="0">
                <a:solidFill>
                  <a:schemeClr val="bg1"/>
                </a:solidFill>
              </a:rPr>
              <a:t>This software is an easier way to see the overview of any </a:t>
            </a:r>
            <a:r>
              <a:rPr lang="en-US" sz="2400" dirty="0" err="1">
                <a:solidFill>
                  <a:schemeClr val="bg1"/>
                </a:solidFill>
              </a:rPr>
              <a:t>github</a:t>
            </a:r>
            <a:r>
              <a:rPr lang="en-US" sz="2400" dirty="0">
                <a:solidFill>
                  <a:schemeClr val="bg1"/>
                </a:solidFill>
              </a:rPr>
              <a:t> username that we want to search. </a:t>
            </a:r>
          </a:p>
          <a:p>
            <a:r>
              <a:rPr lang="en-US" sz="2400" dirty="0">
                <a:solidFill>
                  <a:schemeClr val="bg1"/>
                </a:solidFill>
              </a:rPr>
              <a:t>We have added an alert for the username to be shown when we search it and also, we have added an error condition that shows us in red that the username does not exist if that is the case.</a:t>
            </a:r>
            <a:endParaRPr lang="en-IN" sz="2400" dirty="0">
              <a:solidFill>
                <a:schemeClr val="bg1"/>
              </a:solidFill>
            </a:endParaRPr>
          </a:p>
        </p:txBody>
      </p:sp>
    </p:spTree>
    <p:extLst>
      <p:ext uri="{BB962C8B-B14F-4D97-AF65-F5344CB8AC3E}">
        <p14:creationId xmlns:p14="http://schemas.microsoft.com/office/powerpoint/2010/main" val="4048656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DECE8-633C-BCFB-2E21-0A5E2A7287E2}"/>
              </a:ext>
            </a:extLst>
          </p:cNvPr>
          <p:cNvPicPr>
            <a:picLocks noChangeAspect="1"/>
          </p:cNvPicPr>
          <p:nvPr/>
        </p:nvPicPr>
        <p:blipFill>
          <a:blip r:embed="rId2"/>
          <a:stretch>
            <a:fillRect/>
          </a:stretch>
        </p:blipFill>
        <p:spPr>
          <a:xfrm>
            <a:off x="0" y="838200"/>
            <a:ext cx="12192000" cy="5872620"/>
          </a:xfrm>
          <a:prstGeom prst="rect">
            <a:avLst/>
          </a:prstGeom>
        </p:spPr>
      </p:pic>
      <p:sp>
        <p:nvSpPr>
          <p:cNvPr id="2" name="Title 1">
            <a:extLst>
              <a:ext uri="{FF2B5EF4-FFF2-40B4-BE49-F238E27FC236}">
                <a16:creationId xmlns:a16="http://schemas.microsoft.com/office/drawing/2014/main" id="{A32807E9-9A75-2A42-8B41-F0855F09EB57}"/>
              </a:ext>
            </a:extLst>
          </p:cNvPr>
          <p:cNvSpPr>
            <a:spLocks noGrp="1"/>
          </p:cNvSpPr>
          <p:nvPr>
            <p:ph type="title"/>
          </p:nvPr>
        </p:nvSpPr>
        <p:spPr/>
        <p:txBody>
          <a:bodyPr/>
          <a:lstStyle/>
          <a:p>
            <a:r>
              <a:rPr lang="en-US" dirty="0">
                <a:latin typeface="Algerian" panose="04020705040A02060702" pitchFamily="82" charset="0"/>
              </a:rPr>
              <a:t>How Our Model Is Better Than Others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D93FBBD-5E32-BADA-8438-038DE39A7661}"/>
              </a:ext>
            </a:extLst>
          </p:cNvPr>
          <p:cNvSpPr>
            <a:spLocks noGrp="1"/>
          </p:cNvSpPr>
          <p:nvPr>
            <p:ph idx="1"/>
          </p:nvPr>
        </p:nvSpPr>
        <p:spPr>
          <a:xfrm>
            <a:off x="713510" y="2677895"/>
            <a:ext cx="10591799" cy="2361696"/>
          </a:xfrm>
        </p:spPr>
        <p:txBody>
          <a:bodyPr/>
          <a:lstStyle/>
          <a:p>
            <a:r>
              <a:rPr lang="en-US" sz="4000" b="1" dirty="0">
                <a:solidFill>
                  <a:schemeClr val="bg1"/>
                </a:solidFill>
              </a:rPr>
              <a:t>Our single-page application : </a:t>
            </a:r>
            <a:r>
              <a:rPr lang="en-US" sz="2800" dirty="0">
                <a:solidFill>
                  <a:schemeClr val="bg1"/>
                </a:solidFill>
              </a:rPr>
              <a:t>The</a:t>
            </a:r>
            <a:r>
              <a:rPr lang="en-US" sz="4000" b="1" dirty="0">
                <a:solidFill>
                  <a:schemeClr val="bg1"/>
                </a:solidFill>
              </a:rPr>
              <a:t> </a:t>
            </a:r>
            <a:r>
              <a:rPr lang="en-US" sz="2800" dirty="0">
                <a:solidFill>
                  <a:schemeClr val="bg1"/>
                </a:solidFill>
              </a:rPr>
              <a:t>concept sets us apart from traditional candidate search platforms. Unlike platforms that require constant page reloads, </a:t>
            </a:r>
            <a:r>
              <a:rPr lang="en-US" sz="2800" dirty="0" err="1">
                <a:solidFill>
                  <a:schemeClr val="bg1"/>
                </a:solidFill>
              </a:rPr>
              <a:t>GitHunt</a:t>
            </a:r>
            <a:r>
              <a:rPr lang="en-US" sz="2800" dirty="0">
                <a:solidFill>
                  <a:schemeClr val="bg1"/>
                </a:solidFill>
              </a:rPr>
              <a:t> offers seamless user interaction and real-time updates. But don't just take my word for it—our users rave about the efficiency and convenience </a:t>
            </a:r>
            <a:r>
              <a:rPr lang="en-US" sz="2800" dirty="0" err="1">
                <a:solidFill>
                  <a:schemeClr val="bg1"/>
                </a:solidFill>
              </a:rPr>
              <a:t>GitHunt</a:t>
            </a:r>
            <a:r>
              <a:rPr lang="en-US" sz="2800" dirty="0">
                <a:solidFill>
                  <a:schemeClr val="bg1"/>
                </a:solidFill>
              </a:rPr>
              <a:t> brings to their recruitment process.</a:t>
            </a:r>
            <a:endParaRPr lang="en-IN" sz="2800" dirty="0">
              <a:solidFill>
                <a:schemeClr val="bg1"/>
              </a:solidFill>
            </a:endParaRPr>
          </a:p>
        </p:txBody>
      </p:sp>
    </p:spTree>
    <p:extLst>
      <p:ext uri="{BB962C8B-B14F-4D97-AF65-F5344CB8AC3E}">
        <p14:creationId xmlns:p14="http://schemas.microsoft.com/office/powerpoint/2010/main" val="19069893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ss code bg image">
            <a:extLst>
              <a:ext uri="{FF2B5EF4-FFF2-40B4-BE49-F238E27FC236}">
                <a16:creationId xmlns:a16="http://schemas.microsoft.com/office/drawing/2014/main" id="{DA1F37CB-7B9F-83FD-ECD1-0D603E39F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12192000" cy="58639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CD0A5-16CA-D07D-5C63-BB482EEE50D2}"/>
              </a:ext>
            </a:extLst>
          </p:cNvPr>
          <p:cNvSpPr>
            <a:spLocks noGrp="1"/>
          </p:cNvSpPr>
          <p:nvPr>
            <p:ph type="title"/>
          </p:nvPr>
        </p:nvSpPr>
        <p:spPr/>
        <p:txBody>
          <a:bodyPr/>
          <a:lstStyle/>
          <a:p>
            <a:r>
              <a:rPr lang="en-IN" dirty="0">
                <a:latin typeface="Algerian" panose="04020705040A02060702" pitchFamily="82" charset="0"/>
              </a:rPr>
              <a:t>Html used in the project</a:t>
            </a:r>
          </a:p>
        </p:txBody>
      </p:sp>
      <p:sp>
        <p:nvSpPr>
          <p:cNvPr id="3" name="Content Placeholder 2">
            <a:extLst>
              <a:ext uri="{FF2B5EF4-FFF2-40B4-BE49-F238E27FC236}">
                <a16:creationId xmlns:a16="http://schemas.microsoft.com/office/drawing/2014/main" id="{DDD78E6F-ED61-E8B1-32B6-CEF74AE3C515}"/>
              </a:ext>
            </a:extLst>
          </p:cNvPr>
          <p:cNvSpPr>
            <a:spLocks noGrp="1"/>
          </p:cNvSpPr>
          <p:nvPr>
            <p:ph idx="1"/>
          </p:nvPr>
        </p:nvSpPr>
        <p:spPr>
          <a:xfrm>
            <a:off x="609600" y="2836719"/>
            <a:ext cx="10972800" cy="2400299"/>
          </a:xfrm>
        </p:spPr>
        <p:txBody>
          <a:bodyPr/>
          <a:lstStyle/>
          <a:p>
            <a:r>
              <a:rPr lang="en-IN" sz="2400" dirty="0">
                <a:solidFill>
                  <a:schemeClr val="bg1"/>
                </a:solidFill>
              </a:rPr>
              <a:t>We have used the header tag for the top of the page and given the class logo to the background image that we have used in the project. It is a collection of images which changes every them we reload the website.</a:t>
            </a:r>
          </a:p>
          <a:p>
            <a:r>
              <a:rPr lang="en-IN" sz="2400" dirty="0">
                <a:solidFill>
                  <a:schemeClr val="bg1"/>
                </a:solidFill>
              </a:rPr>
              <a:t>We have made the class hero for the search area where we input the </a:t>
            </a:r>
            <a:r>
              <a:rPr lang="en-IN" sz="2400" dirty="0" err="1">
                <a:solidFill>
                  <a:schemeClr val="bg1"/>
                </a:solidFill>
              </a:rPr>
              <a:t>github</a:t>
            </a:r>
            <a:r>
              <a:rPr lang="en-IN" sz="2400" dirty="0">
                <a:solidFill>
                  <a:schemeClr val="bg1"/>
                </a:solidFill>
              </a:rPr>
              <a:t> username and made the input box and a button with class submit which we also added in </a:t>
            </a:r>
            <a:r>
              <a:rPr lang="en-IN" sz="2400" dirty="0" err="1">
                <a:solidFill>
                  <a:schemeClr val="bg1"/>
                </a:solidFill>
              </a:rPr>
              <a:t>javascript</a:t>
            </a:r>
            <a:r>
              <a:rPr lang="en-IN" sz="2400" dirty="0">
                <a:solidFill>
                  <a:schemeClr val="bg1"/>
                </a:solidFill>
              </a:rPr>
              <a:t> as </a:t>
            </a:r>
            <a:r>
              <a:rPr lang="en-IN" sz="2400" dirty="0" err="1">
                <a:solidFill>
                  <a:schemeClr val="bg1"/>
                </a:solidFill>
              </a:rPr>
              <a:t>eventlistener</a:t>
            </a:r>
            <a:r>
              <a:rPr lang="en-IN" sz="2400" dirty="0">
                <a:solidFill>
                  <a:schemeClr val="bg1"/>
                </a:solidFill>
              </a:rPr>
              <a:t>. </a:t>
            </a:r>
          </a:p>
        </p:txBody>
      </p:sp>
    </p:spTree>
    <p:extLst>
      <p:ext uri="{BB962C8B-B14F-4D97-AF65-F5344CB8AC3E}">
        <p14:creationId xmlns:p14="http://schemas.microsoft.com/office/powerpoint/2010/main" val="11653579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SS Wallpapers - Top Free CSS Backgrounds - WallpaperAccess">
            <a:extLst>
              <a:ext uri="{FF2B5EF4-FFF2-40B4-BE49-F238E27FC236}">
                <a16:creationId xmlns:a16="http://schemas.microsoft.com/office/drawing/2014/main" id="{A3EA24DC-F4AB-24FB-3528-E821840DA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8591"/>
            <a:ext cx="12192000" cy="59054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10D279-F46E-2D5F-5F03-BF1C060FFBF2}"/>
              </a:ext>
            </a:extLst>
          </p:cNvPr>
          <p:cNvSpPr>
            <a:spLocks noGrp="1"/>
          </p:cNvSpPr>
          <p:nvPr>
            <p:ph type="title"/>
          </p:nvPr>
        </p:nvSpPr>
        <p:spPr/>
        <p:txBody>
          <a:bodyPr/>
          <a:lstStyle/>
          <a:p>
            <a:r>
              <a:rPr lang="en-IN" dirty="0" err="1">
                <a:latin typeface="Algerian" panose="04020705040A02060702" pitchFamily="82" charset="0"/>
              </a:rPr>
              <a:t>Css</a:t>
            </a:r>
            <a:r>
              <a:rPr lang="en-IN" dirty="0">
                <a:latin typeface="Algerian" panose="04020705040A02060702" pitchFamily="82" charset="0"/>
              </a:rPr>
              <a:t> used in the project</a:t>
            </a:r>
          </a:p>
        </p:txBody>
      </p:sp>
      <p:sp>
        <p:nvSpPr>
          <p:cNvPr id="3" name="Content Placeholder 2">
            <a:extLst>
              <a:ext uri="{FF2B5EF4-FFF2-40B4-BE49-F238E27FC236}">
                <a16:creationId xmlns:a16="http://schemas.microsoft.com/office/drawing/2014/main" id="{EA425B72-3312-EF47-7F6D-3ADA4D886F28}"/>
              </a:ext>
            </a:extLst>
          </p:cNvPr>
          <p:cNvSpPr>
            <a:spLocks noGrp="1"/>
          </p:cNvSpPr>
          <p:nvPr>
            <p:ph idx="1"/>
          </p:nvPr>
        </p:nvSpPr>
        <p:spPr>
          <a:xfrm>
            <a:off x="723900" y="1111828"/>
            <a:ext cx="4139045" cy="1305789"/>
          </a:xfrm>
        </p:spPr>
        <p:txBody>
          <a:bodyPr/>
          <a:lstStyle/>
          <a:p>
            <a:pPr algn="just"/>
            <a:r>
              <a:rPr lang="en-IN" sz="2800" dirty="0">
                <a:solidFill>
                  <a:schemeClr val="bg1"/>
                </a:solidFill>
              </a:rPr>
              <a:t>We have used the </a:t>
            </a:r>
            <a:r>
              <a:rPr lang="en-IN" sz="2800" dirty="0" err="1">
                <a:solidFill>
                  <a:schemeClr val="bg1"/>
                </a:solidFill>
              </a:rPr>
              <a:t>css</a:t>
            </a:r>
            <a:r>
              <a:rPr lang="en-IN" sz="2800" dirty="0">
                <a:solidFill>
                  <a:schemeClr val="bg1"/>
                </a:solidFill>
              </a:rPr>
              <a:t> for every class name that we have used individually as well as the error message colour. </a:t>
            </a:r>
          </a:p>
          <a:p>
            <a:pPr algn="just"/>
            <a:r>
              <a:rPr lang="en-IN" sz="2800" dirty="0">
                <a:solidFill>
                  <a:schemeClr val="bg1"/>
                </a:solidFill>
              </a:rPr>
              <a:t>To add responsiveness, we have also added the case for width&lt;=768px.</a:t>
            </a:r>
          </a:p>
        </p:txBody>
      </p:sp>
    </p:spTree>
    <p:extLst>
      <p:ext uri="{BB962C8B-B14F-4D97-AF65-F5344CB8AC3E}">
        <p14:creationId xmlns:p14="http://schemas.microsoft.com/office/powerpoint/2010/main" val="39030269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js bg iamge'">
            <a:extLst>
              <a:ext uri="{FF2B5EF4-FFF2-40B4-BE49-F238E27FC236}">
                <a16:creationId xmlns:a16="http://schemas.microsoft.com/office/drawing/2014/main" id="{9E4B1DC5-5EFA-4284-63DA-A936A6E8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772"/>
          <a:stretch/>
        </p:blipFill>
        <p:spPr bwMode="auto">
          <a:xfrm>
            <a:off x="0" y="838200"/>
            <a:ext cx="12192000" cy="59020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2F31D-6818-6755-3A30-33BA752494A2}"/>
              </a:ext>
            </a:extLst>
          </p:cNvPr>
          <p:cNvSpPr>
            <a:spLocks noGrp="1"/>
          </p:cNvSpPr>
          <p:nvPr>
            <p:ph type="title"/>
          </p:nvPr>
        </p:nvSpPr>
        <p:spPr/>
        <p:txBody>
          <a:bodyPr/>
          <a:lstStyle/>
          <a:p>
            <a:r>
              <a:rPr lang="en-IN" dirty="0" err="1">
                <a:latin typeface="Algerian" panose="04020705040A02060702" pitchFamily="82" charset="0"/>
              </a:rPr>
              <a:t>Javascript</a:t>
            </a:r>
            <a:r>
              <a:rPr lang="en-IN" dirty="0">
                <a:latin typeface="Algerian" panose="04020705040A02060702" pitchFamily="82" charset="0"/>
              </a:rPr>
              <a:t> used in the project</a:t>
            </a:r>
          </a:p>
        </p:txBody>
      </p:sp>
      <p:sp>
        <p:nvSpPr>
          <p:cNvPr id="3" name="Content Placeholder 2">
            <a:extLst>
              <a:ext uri="{FF2B5EF4-FFF2-40B4-BE49-F238E27FC236}">
                <a16:creationId xmlns:a16="http://schemas.microsoft.com/office/drawing/2014/main" id="{2A2C3BEF-3B76-EECD-C1E1-F6E639EDEF3D}"/>
              </a:ext>
            </a:extLst>
          </p:cNvPr>
          <p:cNvSpPr>
            <a:spLocks noGrp="1"/>
          </p:cNvSpPr>
          <p:nvPr>
            <p:ph idx="1"/>
          </p:nvPr>
        </p:nvSpPr>
        <p:spPr>
          <a:xfrm>
            <a:off x="609600" y="1371601"/>
            <a:ext cx="7391400" cy="4525963"/>
          </a:xfrm>
        </p:spPr>
        <p:txBody>
          <a:bodyPr/>
          <a:lstStyle/>
          <a:p>
            <a:r>
              <a:rPr lang="en-IN" dirty="0">
                <a:solidFill>
                  <a:schemeClr val="bg1"/>
                </a:solidFill>
              </a:rPr>
              <a:t>We have used API  in this project so the </a:t>
            </a:r>
            <a:r>
              <a:rPr lang="en-IN" dirty="0" err="1">
                <a:solidFill>
                  <a:schemeClr val="bg1"/>
                </a:solidFill>
              </a:rPr>
              <a:t>javascript</a:t>
            </a:r>
            <a:r>
              <a:rPr lang="en-IN" dirty="0">
                <a:solidFill>
                  <a:schemeClr val="bg1"/>
                </a:solidFill>
              </a:rPr>
              <a:t> mainly focuses on that. Other than that we have used the </a:t>
            </a:r>
            <a:r>
              <a:rPr lang="en-IN" dirty="0" err="1">
                <a:solidFill>
                  <a:schemeClr val="bg1"/>
                </a:solidFill>
              </a:rPr>
              <a:t>preventDefault</a:t>
            </a:r>
            <a:r>
              <a:rPr lang="en-IN" dirty="0">
                <a:solidFill>
                  <a:schemeClr val="bg1"/>
                </a:solidFill>
              </a:rPr>
              <a:t> method to use the content of search box for out API.</a:t>
            </a:r>
          </a:p>
          <a:p>
            <a:r>
              <a:rPr lang="en-IN" dirty="0">
                <a:solidFill>
                  <a:schemeClr val="bg1"/>
                </a:solidFill>
              </a:rPr>
              <a:t>Then we fetched the details of the user by</a:t>
            </a:r>
          </a:p>
          <a:p>
            <a:r>
              <a:rPr lang="en-IN" dirty="0"/>
              <a:t> </a:t>
            </a:r>
            <a:r>
              <a:rPr lang="en-IN" b="0" dirty="0">
                <a:solidFill>
                  <a:srgbClr val="DCDCAA"/>
                </a:solidFill>
                <a:effectLst/>
                <a:latin typeface="Consolas" panose="020B0609020204030204" pitchFamily="49" charset="0"/>
              </a:rPr>
              <a:t>fetch</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`https://api.github.com/users/</a:t>
            </a:r>
            <a:r>
              <a:rPr lang="en-IN" b="0" dirty="0">
                <a:solidFill>
                  <a:srgbClr val="569CD6"/>
                </a:solidFill>
                <a:effectLst/>
                <a:latin typeface="Consolas" panose="020B0609020204030204" pitchFamily="49" charset="0"/>
              </a:rPr>
              <a:t>${</a:t>
            </a:r>
            <a:r>
              <a:rPr lang="en-IN" b="0" dirty="0">
                <a:solidFill>
                  <a:srgbClr val="9CDCFE"/>
                </a:solidFill>
                <a:effectLst/>
                <a:latin typeface="Consolas" panose="020B0609020204030204" pitchFamily="49" charset="0"/>
              </a:rPr>
              <a:t>search</a:t>
            </a:r>
            <a:r>
              <a:rPr lang="en-IN" b="0" dirty="0">
                <a:solidFill>
                  <a:srgbClr val="569CD6"/>
                </a:solidFill>
                <a:effectLst/>
                <a:latin typeface="Consolas" panose="020B0609020204030204" pitchFamily="49" charset="0"/>
              </a:rPr>
              <a:t>}</a:t>
            </a:r>
            <a:r>
              <a:rPr lang="en-IN" b="0" dirty="0">
                <a:solidFill>
                  <a:srgbClr val="CE9178"/>
                </a:solidFill>
                <a:effectLst/>
                <a:latin typeface="Consolas" panose="020B0609020204030204" pitchFamily="49" charset="0"/>
              </a:rPr>
              <a:t>/repos`</a:t>
            </a:r>
            <a:r>
              <a:rPr lang="en-IN" b="0" dirty="0">
                <a:solidFill>
                  <a:srgbClr val="CCCCCC"/>
                </a:solidFill>
                <a:effectLst/>
                <a:latin typeface="Consolas" panose="020B0609020204030204" pitchFamily="49" charset="0"/>
              </a:rPr>
              <a:t>). This code basically uses our input </a:t>
            </a:r>
            <a:r>
              <a:rPr lang="en-IN" dirty="0">
                <a:solidFill>
                  <a:srgbClr val="CCCCCC"/>
                </a:solidFill>
                <a:effectLst/>
                <a:latin typeface="Consolas" panose="020B0609020204030204" pitchFamily="49" charset="0"/>
              </a:rPr>
              <a:t>to search the user.</a:t>
            </a:r>
          </a:p>
          <a:p>
            <a:r>
              <a:rPr lang="en-IN" b="0" dirty="0">
                <a:solidFill>
                  <a:srgbClr val="CCCCCC"/>
                </a:solidFill>
                <a:effectLst/>
                <a:latin typeface="Consolas" panose="020B0609020204030204" pitchFamily="49" charset="0"/>
              </a:rPr>
              <a:t>T</a:t>
            </a:r>
            <a:r>
              <a:rPr lang="en-IN" dirty="0">
                <a:solidFill>
                  <a:srgbClr val="CCCCCC"/>
                </a:solidFill>
                <a:effectLst/>
                <a:latin typeface="Consolas" panose="020B0609020204030204" pitchFamily="49" charset="0"/>
              </a:rPr>
              <a:t>o show the </a:t>
            </a:r>
            <a:r>
              <a:rPr lang="en-IN" dirty="0" err="1">
                <a:solidFill>
                  <a:srgbClr val="CCCCCC"/>
                </a:solidFill>
                <a:effectLst/>
                <a:latin typeface="Consolas" panose="020B0609020204030204" pitchFamily="49" charset="0"/>
              </a:rPr>
              <a:t>userdata</a:t>
            </a:r>
            <a:r>
              <a:rPr lang="en-IN" dirty="0">
                <a:solidFill>
                  <a:srgbClr val="CCCCCC"/>
                </a:solidFill>
                <a:effectLst/>
                <a:latin typeface="Consolas" panose="020B0609020204030204" pitchFamily="49" charset="0"/>
              </a:rPr>
              <a:t> in a presentable format, we have used the values that we took from the API and put them in a presentable format by giving them classes and then adding </a:t>
            </a:r>
            <a:r>
              <a:rPr lang="en-IN" dirty="0" err="1">
                <a:solidFill>
                  <a:srgbClr val="CCCCCC"/>
                </a:solidFill>
                <a:effectLst/>
                <a:latin typeface="Consolas" panose="020B0609020204030204" pitchFamily="49" charset="0"/>
              </a:rPr>
              <a:t>css</a:t>
            </a:r>
            <a:r>
              <a:rPr lang="en-IN" dirty="0">
                <a:solidFill>
                  <a:srgbClr val="CCCCCC"/>
                </a:solidFill>
                <a:effectLst/>
                <a:latin typeface="Consolas" panose="020B0609020204030204" pitchFamily="49" charset="0"/>
              </a:rPr>
              <a:t> to those classes.</a:t>
            </a:r>
            <a:endParaRPr lang="en-IN" b="0" dirty="0">
              <a:solidFill>
                <a:srgbClr val="CCCCCC"/>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32630544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ode Js Wallpapers - Top Free Node Js Backgrounds - WallpaperAccess">
            <a:extLst>
              <a:ext uri="{FF2B5EF4-FFF2-40B4-BE49-F238E27FC236}">
                <a16:creationId xmlns:a16="http://schemas.microsoft.com/office/drawing/2014/main" id="{B65DB301-E475-29BF-800E-2F85A66E9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78"/>
          <a:stretch/>
        </p:blipFill>
        <p:spPr bwMode="auto">
          <a:xfrm>
            <a:off x="0" y="838200"/>
            <a:ext cx="12192000" cy="59342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B2F6D2-E82D-5273-2E50-C3052F63DEFF}"/>
              </a:ext>
            </a:extLst>
          </p:cNvPr>
          <p:cNvSpPr>
            <a:spLocks noGrp="1"/>
          </p:cNvSpPr>
          <p:nvPr>
            <p:ph type="title"/>
          </p:nvPr>
        </p:nvSpPr>
        <p:spPr/>
        <p:txBody>
          <a:bodyPr/>
          <a:lstStyle/>
          <a:p>
            <a:r>
              <a:rPr lang="en-IN" dirty="0">
                <a:latin typeface="Algerian" panose="04020705040A02060702" pitchFamily="82" charset="0"/>
              </a:rPr>
              <a:t>Handled the issue </a:t>
            </a:r>
          </a:p>
        </p:txBody>
      </p:sp>
      <p:sp>
        <p:nvSpPr>
          <p:cNvPr id="3" name="Content Placeholder 2">
            <a:extLst>
              <a:ext uri="{FF2B5EF4-FFF2-40B4-BE49-F238E27FC236}">
                <a16:creationId xmlns:a16="http://schemas.microsoft.com/office/drawing/2014/main" id="{8CAF29A5-893D-3482-07EF-B46D9BC337F2}"/>
              </a:ext>
            </a:extLst>
          </p:cNvPr>
          <p:cNvSpPr>
            <a:spLocks noGrp="1"/>
          </p:cNvSpPr>
          <p:nvPr>
            <p:ph idx="1"/>
          </p:nvPr>
        </p:nvSpPr>
        <p:spPr>
          <a:xfrm>
            <a:off x="0" y="1028700"/>
            <a:ext cx="4918364" cy="2317172"/>
          </a:xfrm>
        </p:spPr>
        <p:txBody>
          <a:bodyPr/>
          <a:lstStyle/>
          <a:p>
            <a:r>
              <a:rPr lang="en-IN" sz="2400" dirty="0">
                <a:solidFill>
                  <a:schemeClr val="bg1"/>
                </a:solidFill>
              </a:rPr>
              <a:t>For exception handling, we have used the</a:t>
            </a:r>
            <a:br>
              <a:rPr lang="en-US" sz="2000" b="0" dirty="0">
                <a:solidFill>
                  <a:srgbClr val="D4D4D4"/>
                </a:solidFill>
                <a:effectLst/>
                <a:latin typeface="Consolas" panose="020B0609020204030204" pitchFamily="49" charset="0"/>
              </a:rPr>
            </a:br>
            <a:r>
              <a:rPr lang="en-US" sz="2000" b="0" dirty="0">
                <a:solidFill>
                  <a:srgbClr val="D4D4D4"/>
                </a:solidFill>
                <a:effectLst/>
                <a:latin typeface="Consolas" panose="020B0609020204030204" pitchFamily="49" charset="0"/>
              </a:rPr>
              <a:t>.catch((error) </a:t>
            </a:r>
            <a:r>
              <a:rPr lang="en-US" sz="2000" b="0" dirty="0">
                <a:solidFill>
                  <a:srgbClr val="569CD6"/>
                </a:solidFill>
                <a:effectLst/>
                <a:latin typeface="Consolas" panose="020B0609020204030204" pitchFamily="49" charset="0"/>
              </a:rPr>
              <a:t>=&gt;</a:t>
            </a:r>
            <a:r>
              <a:rPr lang="en-US" sz="2000" b="0" dirty="0">
                <a:solidFill>
                  <a:srgbClr val="D4D4D4"/>
                </a:solidFill>
                <a:effectLst/>
                <a:latin typeface="Consolas" panose="020B0609020204030204" pitchFamily="49" charset="0"/>
              </a:rPr>
              <a:t> {</a:t>
            </a:r>
          </a:p>
          <a:p>
            <a:r>
              <a:rPr lang="en-US" sz="2000" b="0" dirty="0">
                <a:solidFill>
                  <a:srgbClr val="D4D4D4"/>
                </a:solidFill>
                <a:effectLst/>
                <a:latin typeface="Consolas" panose="020B0609020204030204" pitchFamily="49" charset="0"/>
              </a:rPr>
              <a:t>      </a:t>
            </a:r>
            <a:r>
              <a:rPr lang="en-US" sz="2000" b="0" dirty="0" err="1">
                <a:solidFill>
                  <a:srgbClr val="D4D4D4"/>
                </a:solidFill>
                <a:effectLst/>
                <a:latin typeface="Consolas" panose="020B0609020204030204" pitchFamily="49" charset="0"/>
              </a:rPr>
              <a:t>document.querySelector</a:t>
            </a:r>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"#section"</a:t>
            </a:r>
            <a:r>
              <a:rPr lang="en-US" sz="2000" b="0" dirty="0">
                <a:solidFill>
                  <a:srgbClr val="D4D4D4"/>
                </a:solidFill>
                <a:effectLst/>
                <a:latin typeface="Consolas" panose="020B0609020204030204" pitchFamily="49" charset="0"/>
              </a:rPr>
              <a:t>).</a:t>
            </a:r>
            <a:r>
              <a:rPr lang="en-US" sz="2000" b="0" dirty="0" err="1">
                <a:solidFill>
                  <a:srgbClr val="D4D4D4"/>
                </a:solidFill>
                <a:effectLst/>
                <a:latin typeface="Consolas" panose="020B0609020204030204" pitchFamily="49" charset="0"/>
              </a:rPr>
              <a:t>innerHTML</a:t>
            </a:r>
            <a:r>
              <a:rPr lang="en-US" sz="2000" b="0" dirty="0">
                <a:solidFill>
                  <a:srgbClr val="D4D4D4"/>
                </a:solidFill>
                <a:effectLst/>
                <a:latin typeface="Consolas" panose="020B0609020204030204" pitchFamily="49" charset="0"/>
              </a:rPr>
              <a:t> =</a:t>
            </a:r>
          </a:p>
          <a:p>
            <a:r>
              <a:rPr lang="en-US" sz="2000" b="0" dirty="0">
                <a:solidFill>
                  <a:srgbClr val="D4D4D4"/>
                </a:solidFill>
                <a:effectLst/>
                <a:latin typeface="Consolas" panose="020B0609020204030204" pitchFamily="49" charset="0"/>
              </a:rPr>
              <a:t>        </a:t>
            </a:r>
            <a:r>
              <a:rPr lang="en-US" sz="2000" b="0" dirty="0">
                <a:solidFill>
                  <a:srgbClr val="CE9178"/>
                </a:solidFill>
                <a:effectLst/>
                <a:latin typeface="Consolas" panose="020B0609020204030204" pitchFamily="49" charset="0"/>
              </a:rPr>
              <a:t>'&lt;div class = "error"&gt; Username does not exist &lt;/div&gt;'</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a:t>
            </a:r>
          </a:p>
          <a:p>
            <a:endParaRPr lang="en-IN" sz="2400" b="0" dirty="0">
              <a:solidFill>
                <a:schemeClr val="bg1"/>
              </a:solidFill>
              <a:effectLst/>
              <a:latin typeface="Consolas" panose="020B0609020204030204" pitchFamily="49" charset="0"/>
            </a:endParaRPr>
          </a:p>
          <a:p>
            <a:r>
              <a:rPr lang="en-IN" sz="2400" dirty="0">
                <a:solidFill>
                  <a:schemeClr val="bg1"/>
                </a:solidFill>
              </a:rPr>
              <a:t>This code executes if there is an error (</a:t>
            </a:r>
            <a:r>
              <a:rPr lang="en-IN" sz="2400" dirty="0" err="1">
                <a:solidFill>
                  <a:schemeClr val="bg1"/>
                </a:solidFill>
              </a:rPr>
              <a:t>i.e</a:t>
            </a:r>
            <a:r>
              <a:rPr lang="en-IN" sz="2400" dirty="0">
                <a:solidFill>
                  <a:schemeClr val="bg1"/>
                </a:solidFill>
              </a:rPr>
              <a:t> the </a:t>
            </a:r>
            <a:r>
              <a:rPr lang="en-IN" sz="2400" dirty="0" err="1">
                <a:solidFill>
                  <a:schemeClr val="bg1"/>
                </a:solidFill>
              </a:rPr>
              <a:t>api</a:t>
            </a:r>
            <a:r>
              <a:rPr lang="en-IN" sz="2400" dirty="0">
                <a:solidFill>
                  <a:schemeClr val="bg1"/>
                </a:solidFill>
              </a:rPr>
              <a:t> does not contain the user that we have searched.) and shows that the username does not exist.</a:t>
            </a:r>
          </a:p>
        </p:txBody>
      </p:sp>
    </p:spTree>
    <p:extLst>
      <p:ext uri="{BB962C8B-B14F-4D97-AF65-F5344CB8AC3E}">
        <p14:creationId xmlns:p14="http://schemas.microsoft.com/office/powerpoint/2010/main" val="3722093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722,687 Software Images, Stock Photos, 3D objects ...">
            <a:extLst>
              <a:ext uri="{FF2B5EF4-FFF2-40B4-BE49-F238E27FC236}">
                <a16:creationId xmlns:a16="http://schemas.microsoft.com/office/drawing/2014/main" id="{109297FA-6213-F07D-81F1-26D4597D4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73" b="8963"/>
          <a:stretch/>
        </p:blipFill>
        <p:spPr bwMode="auto">
          <a:xfrm>
            <a:off x="0" y="841589"/>
            <a:ext cx="12192000" cy="5891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0B4669-CB40-199C-507E-2D57B04A8F40}"/>
              </a:ext>
            </a:extLst>
          </p:cNvPr>
          <p:cNvSpPr>
            <a:spLocks noGrp="1"/>
          </p:cNvSpPr>
          <p:nvPr>
            <p:ph type="title"/>
          </p:nvPr>
        </p:nvSpPr>
        <p:spPr/>
        <p:txBody>
          <a:bodyPr/>
          <a:lstStyle/>
          <a:p>
            <a:r>
              <a:rPr lang="en-IN" dirty="0">
                <a:latin typeface="Algerian" panose="04020705040A02060702" pitchFamily="82" charset="0"/>
              </a:rPr>
              <a:t>Future Scope</a:t>
            </a:r>
          </a:p>
        </p:txBody>
      </p:sp>
      <p:sp>
        <p:nvSpPr>
          <p:cNvPr id="3" name="Content Placeholder 2">
            <a:extLst>
              <a:ext uri="{FF2B5EF4-FFF2-40B4-BE49-F238E27FC236}">
                <a16:creationId xmlns:a16="http://schemas.microsoft.com/office/drawing/2014/main" id="{FB4303D2-0F75-F648-06F2-742853271D88}"/>
              </a:ext>
            </a:extLst>
          </p:cNvPr>
          <p:cNvSpPr>
            <a:spLocks noGrp="1"/>
          </p:cNvSpPr>
          <p:nvPr>
            <p:ph idx="1"/>
          </p:nvPr>
        </p:nvSpPr>
        <p:spPr>
          <a:xfrm>
            <a:off x="0" y="1246910"/>
            <a:ext cx="5661727" cy="4525963"/>
          </a:xfrm>
        </p:spPr>
        <p:txBody>
          <a:bodyPr/>
          <a:lstStyle/>
          <a:p>
            <a:r>
              <a:rPr lang="en-US" sz="2800" dirty="0">
                <a:solidFill>
                  <a:schemeClr val="bg1"/>
                </a:solidFill>
              </a:rPr>
              <a:t>As we look to the future, </a:t>
            </a:r>
            <a:r>
              <a:rPr lang="en-US" sz="2800" dirty="0" err="1">
                <a:solidFill>
                  <a:schemeClr val="bg1"/>
                </a:solidFill>
              </a:rPr>
              <a:t>GitHunt</a:t>
            </a:r>
            <a:r>
              <a:rPr lang="en-US" sz="2800" dirty="0">
                <a:solidFill>
                  <a:schemeClr val="bg1"/>
                </a:solidFill>
              </a:rPr>
              <a:t> has exciting enhancements in store. We're exploring deeper integration with GitHub accounts, including features such as user actions (like liking and following) that will reflect on GitHub profiles. These enhancements will further streamline the recruitment process and enhance user engagement</a:t>
            </a:r>
            <a:endParaRPr lang="en-IN" sz="2800" dirty="0">
              <a:solidFill>
                <a:schemeClr val="bg1"/>
              </a:solidFill>
            </a:endParaRPr>
          </a:p>
        </p:txBody>
      </p:sp>
    </p:spTree>
    <p:extLst>
      <p:ext uri="{BB962C8B-B14F-4D97-AF65-F5344CB8AC3E}">
        <p14:creationId xmlns:p14="http://schemas.microsoft.com/office/powerpoint/2010/main" val="31873934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nd Of Presentation Images – Browse 13,587 Stock Photos ...">
            <a:extLst>
              <a:ext uri="{FF2B5EF4-FFF2-40B4-BE49-F238E27FC236}">
                <a16:creationId xmlns:a16="http://schemas.microsoft.com/office/drawing/2014/main" id="{BF5AA60D-7E9C-B44D-5484-9189A411E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199"/>
            <a:ext cx="12192000" cy="5878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EB179A-93A0-C539-B096-8F7FC3DD0CDC}"/>
              </a:ext>
            </a:extLst>
          </p:cNvPr>
          <p:cNvSpPr>
            <a:spLocks noGrp="1"/>
          </p:cNvSpPr>
          <p:nvPr>
            <p:ph type="title"/>
          </p:nvPr>
        </p:nvSpPr>
        <p:spPr/>
        <p:txBody>
          <a:bodyPr/>
          <a:lstStyle/>
          <a:p>
            <a:r>
              <a:rPr lang="en-IN" dirty="0">
                <a:latin typeface="Algerian" panose="04020705040A02060702" pitchFamily="82" charset="0"/>
              </a:rPr>
              <a:t>Greetings</a:t>
            </a:r>
          </a:p>
        </p:txBody>
      </p:sp>
      <p:sp>
        <p:nvSpPr>
          <p:cNvPr id="3" name="Content Placeholder 2">
            <a:extLst>
              <a:ext uri="{FF2B5EF4-FFF2-40B4-BE49-F238E27FC236}">
                <a16:creationId xmlns:a16="http://schemas.microsoft.com/office/drawing/2014/main" id="{71CB374E-7567-654F-5CB0-91C2D981F1FA}"/>
              </a:ext>
            </a:extLst>
          </p:cNvPr>
          <p:cNvSpPr>
            <a:spLocks noGrp="1"/>
          </p:cNvSpPr>
          <p:nvPr>
            <p:ph idx="1"/>
          </p:nvPr>
        </p:nvSpPr>
        <p:spPr>
          <a:xfrm>
            <a:off x="913795" y="2096064"/>
            <a:ext cx="10353762" cy="582400"/>
          </a:xfrm>
        </p:spPr>
        <p:txBody>
          <a:bodyPr/>
          <a:lstStyle/>
          <a:p>
            <a:endParaRPr lang="en-IN" dirty="0">
              <a:solidFill>
                <a:schemeClr val="bg1"/>
              </a:solidFill>
            </a:endParaRPr>
          </a:p>
        </p:txBody>
      </p:sp>
      <p:graphicFrame>
        <p:nvGraphicFramePr>
          <p:cNvPr id="4" name="Table 3">
            <a:extLst>
              <a:ext uri="{FF2B5EF4-FFF2-40B4-BE49-F238E27FC236}">
                <a16:creationId xmlns:a16="http://schemas.microsoft.com/office/drawing/2014/main" id="{1B43BFFB-63AC-FEDC-FF69-BF5C46524369}"/>
              </a:ext>
            </a:extLst>
          </p:cNvPr>
          <p:cNvGraphicFramePr>
            <a:graphicFrameLocks noGrp="1"/>
          </p:cNvGraphicFramePr>
          <p:nvPr>
            <p:extLst>
              <p:ext uri="{D42A27DB-BD31-4B8C-83A1-F6EECF244321}">
                <p14:modId xmlns:p14="http://schemas.microsoft.com/office/powerpoint/2010/main" val="2313167130"/>
              </p:ext>
            </p:extLst>
          </p:nvPr>
        </p:nvGraphicFramePr>
        <p:xfrm>
          <a:off x="2032000" y="2945500"/>
          <a:ext cx="8128000" cy="2484255"/>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1329947975"/>
                    </a:ext>
                  </a:extLst>
                </a:gridCol>
                <a:gridCol w="4064000">
                  <a:extLst>
                    <a:ext uri="{9D8B030D-6E8A-4147-A177-3AD203B41FA5}">
                      <a16:colId xmlns:a16="http://schemas.microsoft.com/office/drawing/2014/main" val="4151360004"/>
                    </a:ext>
                  </a:extLst>
                </a:gridCol>
              </a:tblGrid>
              <a:tr h="496851">
                <a:tc>
                  <a:txBody>
                    <a:bodyPr/>
                    <a:lstStyle/>
                    <a:p>
                      <a:r>
                        <a:rPr lang="en-US" sz="2400" dirty="0">
                          <a:solidFill>
                            <a:schemeClr val="bg1"/>
                          </a:solidFill>
                        </a:rPr>
                        <a:t>Name </a:t>
                      </a:r>
                      <a:endParaRPr lang="en-IN" sz="2400" dirty="0">
                        <a:solidFill>
                          <a:schemeClr val="bg1"/>
                        </a:solidFill>
                      </a:endParaRPr>
                    </a:p>
                  </a:txBody>
                  <a:tcPr/>
                </a:tc>
                <a:tc>
                  <a:txBody>
                    <a:bodyPr/>
                    <a:lstStyle/>
                    <a:p>
                      <a:pPr algn="r"/>
                      <a:r>
                        <a:rPr lang="en-US" sz="2400" dirty="0">
                          <a:solidFill>
                            <a:schemeClr val="bg1"/>
                          </a:solidFill>
                        </a:rPr>
                        <a:t>Roll Number</a:t>
                      </a:r>
                      <a:endParaRPr lang="en-IN" sz="2400" dirty="0">
                        <a:solidFill>
                          <a:schemeClr val="bg1"/>
                        </a:solidFill>
                      </a:endParaRPr>
                    </a:p>
                  </a:txBody>
                  <a:tcPr/>
                </a:tc>
                <a:extLst>
                  <a:ext uri="{0D108BD9-81ED-4DB2-BD59-A6C34878D82A}">
                    <a16:rowId xmlns:a16="http://schemas.microsoft.com/office/drawing/2014/main" val="3420211328"/>
                  </a:ext>
                </a:extLst>
              </a:tr>
              <a:tr h="496851">
                <a:tc>
                  <a:txBody>
                    <a:bodyPr/>
                    <a:lstStyle/>
                    <a:p>
                      <a:r>
                        <a:rPr lang="en-US" sz="2400" dirty="0">
                          <a:solidFill>
                            <a:schemeClr val="bg1"/>
                          </a:solidFill>
                        </a:rPr>
                        <a:t>Krishna Singh</a:t>
                      </a:r>
                      <a:endParaRPr lang="en-IN" sz="2400" dirty="0">
                        <a:solidFill>
                          <a:schemeClr val="bg1"/>
                        </a:solidFill>
                      </a:endParaRPr>
                    </a:p>
                  </a:txBody>
                  <a:tcPr/>
                </a:tc>
                <a:tc>
                  <a:txBody>
                    <a:bodyPr/>
                    <a:lstStyle/>
                    <a:p>
                      <a:pPr algn="r"/>
                      <a:r>
                        <a:rPr lang="en-US" sz="2400" dirty="0">
                          <a:solidFill>
                            <a:schemeClr val="bg1"/>
                          </a:solidFill>
                        </a:rPr>
                        <a:t>2210990521</a:t>
                      </a:r>
                      <a:endParaRPr lang="en-IN" sz="2400" dirty="0">
                        <a:solidFill>
                          <a:schemeClr val="bg1"/>
                        </a:solidFill>
                      </a:endParaRPr>
                    </a:p>
                  </a:txBody>
                  <a:tcPr/>
                </a:tc>
                <a:extLst>
                  <a:ext uri="{0D108BD9-81ED-4DB2-BD59-A6C34878D82A}">
                    <a16:rowId xmlns:a16="http://schemas.microsoft.com/office/drawing/2014/main" val="940269324"/>
                  </a:ext>
                </a:extLst>
              </a:tr>
              <a:tr h="496851">
                <a:tc>
                  <a:txBody>
                    <a:bodyPr/>
                    <a:lstStyle/>
                    <a:p>
                      <a:r>
                        <a:rPr lang="en-US" sz="2400" dirty="0">
                          <a:solidFill>
                            <a:schemeClr val="bg1"/>
                          </a:solidFill>
                        </a:rPr>
                        <a:t>Lakshay Kumar</a:t>
                      </a:r>
                      <a:endParaRPr lang="en-IN" sz="2400" dirty="0">
                        <a:solidFill>
                          <a:schemeClr val="bg1"/>
                        </a:solidFill>
                      </a:endParaRPr>
                    </a:p>
                  </a:txBody>
                  <a:tcPr/>
                </a:tc>
                <a:tc>
                  <a:txBody>
                    <a:bodyPr/>
                    <a:lstStyle/>
                    <a:p>
                      <a:pPr algn="r"/>
                      <a:r>
                        <a:rPr lang="en-US" sz="2400" dirty="0">
                          <a:solidFill>
                            <a:schemeClr val="bg1"/>
                          </a:solidFill>
                        </a:rPr>
                        <a:t>2210990536</a:t>
                      </a:r>
                      <a:endParaRPr lang="en-IN" sz="2400" dirty="0">
                        <a:solidFill>
                          <a:schemeClr val="bg1"/>
                        </a:solidFill>
                      </a:endParaRPr>
                    </a:p>
                  </a:txBody>
                  <a:tcPr/>
                </a:tc>
                <a:extLst>
                  <a:ext uri="{0D108BD9-81ED-4DB2-BD59-A6C34878D82A}">
                    <a16:rowId xmlns:a16="http://schemas.microsoft.com/office/drawing/2014/main" val="3951926408"/>
                  </a:ext>
                </a:extLst>
              </a:tr>
              <a:tr h="496851">
                <a:tc>
                  <a:txBody>
                    <a:bodyPr/>
                    <a:lstStyle/>
                    <a:p>
                      <a:r>
                        <a:rPr lang="en-US" sz="2400" dirty="0">
                          <a:solidFill>
                            <a:schemeClr val="bg1"/>
                          </a:solidFill>
                        </a:rPr>
                        <a:t>Pardume  Sharma</a:t>
                      </a:r>
                      <a:endParaRPr lang="en-IN" sz="2400" dirty="0">
                        <a:solidFill>
                          <a:schemeClr val="bg1"/>
                        </a:solidFill>
                      </a:endParaRPr>
                    </a:p>
                  </a:txBody>
                  <a:tcPr/>
                </a:tc>
                <a:tc>
                  <a:txBody>
                    <a:bodyPr/>
                    <a:lstStyle/>
                    <a:p>
                      <a:pPr algn="r"/>
                      <a:r>
                        <a:rPr lang="en-US" sz="2400" dirty="0">
                          <a:solidFill>
                            <a:schemeClr val="bg1"/>
                          </a:solidFill>
                        </a:rPr>
                        <a:t>2210990638</a:t>
                      </a:r>
                      <a:endParaRPr lang="en-IN" sz="2400" dirty="0">
                        <a:solidFill>
                          <a:schemeClr val="bg1"/>
                        </a:solidFill>
                      </a:endParaRPr>
                    </a:p>
                  </a:txBody>
                  <a:tcPr/>
                </a:tc>
                <a:extLst>
                  <a:ext uri="{0D108BD9-81ED-4DB2-BD59-A6C34878D82A}">
                    <a16:rowId xmlns:a16="http://schemas.microsoft.com/office/drawing/2014/main" val="608443907"/>
                  </a:ext>
                </a:extLst>
              </a:tr>
              <a:tr h="496851">
                <a:tc>
                  <a:txBody>
                    <a:bodyPr/>
                    <a:lstStyle/>
                    <a:p>
                      <a:r>
                        <a:rPr lang="en-US" sz="2400" dirty="0">
                          <a:solidFill>
                            <a:schemeClr val="bg1"/>
                          </a:solidFill>
                        </a:rPr>
                        <a:t>Aryan</a:t>
                      </a:r>
                      <a:endParaRPr lang="en-IN" sz="2400" dirty="0">
                        <a:solidFill>
                          <a:schemeClr val="bg1"/>
                        </a:solidFill>
                      </a:endParaRPr>
                    </a:p>
                  </a:txBody>
                  <a:tcPr/>
                </a:tc>
                <a:tc>
                  <a:txBody>
                    <a:bodyPr/>
                    <a:lstStyle/>
                    <a:p>
                      <a:pPr algn="r"/>
                      <a:r>
                        <a:rPr lang="en-US" sz="2400" dirty="0">
                          <a:solidFill>
                            <a:schemeClr val="bg1"/>
                          </a:solidFill>
                        </a:rPr>
                        <a:t>210990174</a:t>
                      </a:r>
                      <a:endParaRPr lang="en-IN" sz="2400" dirty="0">
                        <a:solidFill>
                          <a:schemeClr val="bg1"/>
                        </a:solidFill>
                      </a:endParaRPr>
                    </a:p>
                  </a:txBody>
                  <a:tcPr/>
                </a:tc>
                <a:extLst>
                  <a:ext uri="{0D108BD9-81ED-4DB2-BD59-A6C34878D82A}">
                    <a16:rowId xmlns:a16="http://schemas.microsoft.com/office/drawing/2014/main" val="801027720"/>
                  </a:ext>
                </a:extLst>
              </a:tr>
            </a:tbl>
          </a:graphicData>
        </a:graphic>
      </p:graphicFrame>
    </p:spTree>
    <p:extLst>
      <p:ext uri="{BB962C8B-B14F-4D97-AF65-F5344CB8AC3E}">
        <p14:creationId xmlns:p14="http://schemas.microsoft.com/office/powerpoint/2010/main" val="18377792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4AAA-8360-1179-2B41-E1B59431361D}"/>
              </a:ext>
            </a:extLst>
          </p:cNvPr>
          <p:cNvSpPr>
            <a:spLocks noGrp="1"/>
          </p:cNvSpPr>
          <p:nvPr>
            <p:ph type="title"/>
          </p:nvPr>
        </p:nvSpPr>
        <p:spPr/>
        <p:txBody>
          <a:bodyPr/>
          <a:lstStyle/>
          <a:p>
            <a:r>
              <a:rPr lang="en-IN" b="1" i="0" dirty="0" err="1">
                <a:solidFill>
                  <a:srgbClr val="1F1F1F"/>
                </a:solidFill>
                <a:effectLst/>
                <a:latin typeface="Algerian" panose="04020705040A02060702" pitchFamily="82" charset="0"/>
              </a:rPr>
              <a:t>GitHunt</a:t>
            </a:r>
            <a:r>
              <a:rPr lang="en-IN" b="1" i="0" dirty="0">
                <a:solidFill>
                  <a:srgbClr val="1F1F1F"/>
                </a:solidFill>
                <a:effectLst/>
                <a:latin typeface="Algerian" panose="04020705040A02060702" pitchFamily="82" charset="0"/>
              </a:rPr>
              <a:t>: Search Made Simple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60B06A0F-BB20-E3AB-2E90-B2A32EFE0791}"/>
              </a:ext>
            </a:extLst>
          </p:cNvPr>
          <p:cNvSpPr>
            <a:spLocks noGrp="1"/>
          </p:cNvSpPr>
          <p:nvPr>
            <p:ph idx="1"/>
          </p:nvPr>
        </p:nvSpPr>
        <p:spPr/>
        <p:txBody>
          <a:bodyPr/>
          <a:lstStyle/>
          <a:p>
            <a:r>
              <a:rPr lang="en-US" sz="2400" b="1" dirty="0" err="1"/>
              <a:t>GitHunt</a:t>
            </a:r>
            <a:r>
              <a:rPr lang="en-US" dirty="0"/>
              <a:t> is designed to address the challenges recruiters face in finding the right candidates swiftly. We understand the critical role talent plays in driving success, and that's why we've created a platform that offers real-time updates without the hassle of repeated refreshes.</a:t>
            </a:r>
            <a:endParaRPr lang="en-IN" dirty="0"/>
          </a:p>
        </p:txBody>
      </p:sp>
      <p:pic>
        <p:nvPicPr>
          <p:cNvPr id="5" name="Picture 4">
            <a:extLst>
              <a:ext uri="{FF2B5EF4-FFF2-40B4-BE49-F238E27FC236}">
                <a16:creationId xmlns:a16="http://schemas.microsoft.com/office/drawing/2014/main" id="{600EF36E-2D6A-9880-249F-9358FC502EF6}"/>
              </a:ext>
            </a:extLst>
          </p:cNvPr>
          <p:cNvPicPr>
            <a:picLocks noChangeAspect="1"/>
          </p:cNvPicPr>
          <p:nvPr/>
        </p:nvPicPr>
        <p:blipFill>
          <a:blip r:embed="rId2"/>
          <a:stretch>
            <a:fillRect/>
          </a:stretch>
        </p:blipFill>
        <p:spPr>
          <a:xfrm rot="544015">
            <a:off x="7070523" y="3387894"/>
            <a:ext cx="3995849" cy="2622340"/>
          </a:xfrm>
          <a:prstGeom prst="rect">
            <a:avLst/>
          </a:prstGeom>
          <a:ln>
            <a:noFill/>
          </a:ln>
          <a:effectLst>
            <a:softEdge rad="112500"/>
          </a:effectLst>
        </p:spPr>
      </p:pic>
      <p:pic>
        <p:nvPicPr>
          <p:cNvPr id="7" name="Picture 6">
            <a:extLst>
              <a:ext uri="{FF2B5EF4-FFF2-40B4-BE49-F238E27FC236}">
                <a16:creationId xmlns:a16="http://schemas.microsoft.com/office/drawing/2014/main" id="{BC0D5F5F-8133-3737-56F8-F93DED9E31AE}"/>
              </a:ext>
            </a:extLst>
          </p:cNvPr>
          <p:cNvPicPr>
            <a:picLocks noChangeAspect="1"/>
          </p:cNvPicPr>
          <p:nvPr/>
        </p:nvPicPr>
        <p:blipFill>
          <a:blip r:embed="rId3"/>
          <a:stretch>
            <a:fillRect/>
          </a:stretch>
        </p:blipFill>
        <p:spPr>
          <a:xfrm rot="20161995">
            <a:off x="1683878" y="3046232"/>
            <a:ext cx="3592991" cy="2914470"/>
          </a:xfrm>
          <a:prstGeom prst="rect">
            <a:avLst/>
          </a:prstGeom>
          <a:ln>
            <a:noFill/>
          </a:ln>
          <a:effectLst>
            <a:softEdge rad="112500"/>
          </a:effectLst>
        </p:spPr>
      </p:pic>
    </p:spTree>
    <p:extLst>
      <p:ext uri="{BB962C8B-B14F-4D97-AF65-F5344CB8AC3E}">
        <p14:creationId xmlns:p14="http://schemas.microsoft.com/office/powerpoint/2010/main" val="41221038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F2A0-A8D7-6509-FB5F-F0967FF1FB2B}"/>
              </a:ext>
            </a:extLst>
          </p:cNvPr>
          <p:cNvSpPr>
            <a:spLocks noGrp="1"/>
          </p:cNvSpPr>
          <p:nvPr>
            <p:ph type="title"/>
          </p:nvPr>
        </p:nvSpPr>
        <p:spPr/>
        <p:txBody>
          <a:bodyPr/>
          <a:lstStyle/>
          <a:p>
            <a:r>
              <a:rPr lang="en-US" dirty="0">
                <a:latin typeface="Algerian" panose="04020705040A02060702" pitchFamily="82" charset="0"/>
              </a:rPr>
              <a:t>Need for the website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025D64E5-8CE5-C00D-5E9A-3479B814A6DF}"/>
              </a:ext>
            </a:extLst>
          </p:cNvPr>
          <p:cNvSpPr>
            <a:spLocks noGrp="1"/>
          </p:cNvSpPr>
          <p:nvPr>
            <p:ph idx="1"/>
          </p:nvPr>
        </p:nvSpPr>
        <p:spPr>
          <a:xfrm>
            <a:off x="436969" y="1371601"/>
            <a:ext cx="6133763" cy="1420151"/>
          </a:xfrm>
        </p:spPr>
        <p:txBody>
          <a:bodyPr/>
          <a:lstStyle/>
          <a:p>
            <a:r>
              <a:rPr lang="en-US" dirty="0"/>
              <a:t>Traditional candidate search methods often result in outdated information and inefficient processes. Constant page refreshes can lead to frustration and delays in accessing updated candidate profiles. </a:t>
            </a:r>
            <a:r>
              <a:rPr lang="en-US" dirty="0" err="1"/>
              <a:t>GitHunt</a:t>
            </a:r>
            <a:r>
              <a:rPr lang="en-US" dirty="0"/>
              <a:t> aims to solve these challenges by providing instant results and a seamless user experience</a:t>
            </a:r>
            <a:endParaRPr lang="en-IN" dirty="0"/>
          </a:p>
        </p:txBody>
      </p:sp>
      <p:pic>
        <p:nvPicPr>
          <p:cNvPr id="5" name="Picture 4">
            <a:extLst>
              <a:ext uri="{FF2B5EF4-FFF2-40B4-BE49-F238E27FC236}">
                <a16:creationId xmlns:a16="http://schemas.microsoft.com/office/drawing/2014/main" id="{00D9C07E-62C6-E837-467B-FFDA00559A64}"/>
              </a:ext>
            </a:extLst>
          </p:cNvPr>
          <p:cNvPicPr>
            <a:picLocks noChangeAspect="1"/>
          </p:cNvPicPr>
          <p:nvPr/>
        </p:nvPicPr>
        <p:blipFill>
          <a:blip r:embed="rId3"/>
          <a:stretch>
            <a:fillRect/>
          </a:stretch>
        </p:blipFill>
        <p:spPr>
          <a:xfrm>
            <a:off x="7250464" y="1446450"/>
            <a:ext cx="4329239" cy="3273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7A1AB1B4-219C-5F37-3F0B-D817C093D48C}"/>
              </a:ext>
            </a:extLst>
          </p:cNvPr>
          <p:cNvPicPr>
            <a:picLocks noChangeAspect="1"/>
          </p:cNvPicPr>
          <p:nvPr/>
        </p:nvPicPr>
        <p:blipFill rotWithShape="1">
          <a:blip r:embed="rId4"/>
          <a:srcRect l="8808" t="6520" r="6954" b="1533"/>
          <a:stretch/>
        </p:blipFill>
        <p:spPr>
          <a:xfrm>
            <a:off x="744467" y="3738520"/>
            <a:ext cx="3431023" cy="2913380"/>
          </a:xfrm>
          <a:prstGeom prst="rect">
            <a:avLst/>
          </a:prstGeom>
        </p:spPr>
      </p:pic>
    </p:spTree>
    <p:extLst>
      <p:ext uri="{BB962C8B-B14F-4D97-AF65-F5344CB8AC3E}">
        <p14:creationId xmlns:p14="http://schemas.microsoft.com/office/powerpoint/2010/main" val="1156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C794-B791-D251-33D7-18CBCA331B50}"/>
              </a:ext>
            </a:extLst>
          </p:cNvPr>
          <p:cNvSpPr>
            <a:spLocks noGrp="1"/>
          </p:cNvSpPr>
          <p:nvPr>
            <p:ph type="title"/>
          </p:nvPr>
        </p:nvSpPr>
        <p:spPr/>
        <p:txBody>
          <a:bodyPr/>
          <a:lstStyle/>
          <a:p>
            <a:r>
              <a:rPr lang="en-US" dirty="0">
                <a:latin typeface="Algerian" panose="04020705040A02060702" pitchFamily="82" charset="0"/>
              </a:rPr>
              <a:t>The website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9F46C8FA-5DCE-2B18-63C7-5542D3B4DEC5}"/>
              </a:ext>
            </a:extLst>
          </p:cNvPr>
          <p:cNvSpPr>
            <a:spLocks noGrp="1"/>
          </p:cNvSpPr>
          <p:nvPr>
            <p:ph idx="1"/>
          </p:nvPr>
        </p:nvSpPr>
        <p:spPr>
          <a:xfrm>
            <a:off x="297951" y="1371601"/>
            <a:ext cx="5139897" cy="4977244"/>
          </a:xfrm>
        </p:spPr>
        <p:txBody>
          <a:bodyPr/>
          <a:lstStyle/>
          <a:p>
            <a:pPr marL="0" indent="0">
              <a:buNone/>
            </a:pPr>
            <a:r>
              <a:rPr lang="en-US" sz="2800" b="1" dirty="0" err="1"/>
              <a:t>GitHunt</a:t>
            </a:r>
            <a:r>
              <a:rPr lang="en-US" sz="2800" b="1" dirty="0"/>
              <a:t>: Embracing the single page application</a:t>
            </a:r>
            <a:r>
              <a:rPr lang="en-US" dirty="0"/>
              <a:t> </a:t>
            </a:r>
          </a:p>
          <a:p>
            <a:endParaRPr lang="en-US" dirty="0"/>
          </a:p>
          <a:p>
            <a:r>
              <a:rPr lang="en-US" dirty="0"/>
              <a:t>We achieve this through the use of cutting-edge APIs for real-time candidate search. </a:t>
            </a:r>
            <a:r>
              <a:rPr lang="en-US" dirty="0" err="1"/>
              <a:t>GitHunt</a:t>
            </a:r>
            <a:r>
              <a:rPr lang="en-US" dirty="0"/>
              <a:t> offers free access and unlimited searches for all users, ensuring accessibility and convenience. </a:t>
            </a:r>
          </a:p>
          <a:p>
            <a:r>
              <a:rPr lang="en-US" dirty="0"/>
              <a:t>By embracing the single-page application concept, we eliminate the need for page reloads, providing a fluid browsing experience.</a:t>
            </a:r>
            <a:endParaRPr lang="en-IN" dirty="0"/>
          </a:p>
        </p:txBody>
      </p:sp>
      <p:pic>
        <p:nvPicPr>
          <p:cNvPr id="1026" name="Picture 2" descr="Keanu Reeves (!) and Annie Leibovitz headline Adobe Max 2020 | Digital  Camera World">
            <a:extLst>
              <a:ext uri="{FF2B5EF4-FFF2-40B4-BE49-F238E27FC236}">
                <a16:creationId xmlns:a16="http://schemas.microsoft.com/office/drawing/2014/main" id="{0A20B539-A12E-5E12-ED37-72EEF87A7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61" y="846291"/>
            <a:ext cx="6462839" cy="586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8550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by Gracie Spooner on Keanu | Keanu reeves, Keanu reeves pictures, Keanu  charles reeves">
            <a:extLst>
              <a:ext uri="{FF2B5EF4-FFF2-40B4-BE49-F238E27FC236}">
                <a16:creationId xmlns:a16="http://schemas.microsoft.com/office/drawing/2014/main" id="{B318D6C2-1556-91A3-6811-97352BF74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12192000" cy="58913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C47648-3A2B-631A-A5D9-F151CBBC2723}"/>
              </a:ext>
            </a:extLst>
          </p:cNvPr>
          <p:cNvSpPr>
            <a:spLocks noGrp="1"/>
          </p:cNvSpPr>
          <p:nvPr>
            <p:ph type="title"/>
          </p:nvPr>
        </p:nvSpPr>
        <p:spPr/>
        <p:txBody>
          <a:bodyPr/>
          <a:lstStyle/>
          <a:p>
            <a:r>
              <a:rPr lang="en-US" dirty="0">
                <a:latin typeface="Algerian" panose="04020705040A02060702" pitchFamily="82" charset="0"/>
              </a:rPr>
              <a:t>What is </a:t>
            </a:r>
            <a:r>
              <a:rPr lang="en-US" dirty="0" err="1">
                <a:latin typeface="Algerian" panose="04020705040A02060702" pitchFamily="82" charset="0"/>
              </a:rPr>
              <a:t>githunt</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E7C91B2-227A-13E8-9F90-95D7810904B5}"/>
              </a:ext>
            </a:extLst>
          </p:cNvPr>
          <p:cNvSpPr>
            <a:spLocks noGrp="1"/>
          </p:cNvSpPr>
          <p:nvPr>
            <p:ph idx="1"/>
          </p:nvPr>
        </p:nvSpPr>
        <p:spPr>
          <a:xfrm>
            <a:off x="5284100" y="1371601"/>
            <a:ext cx="6298300" cy="4525963"/>
          </a:xfrm>
        </p:spPr>
        <p:txBody>
          <a:bodyPr/>
          <a:lstStyle/>
          <a:p>
            <a:r>
              <a:rPr lang="en-US" dirty="0">
                <a:solidFill>
                  <a:schemeClr val="bg1"/>
                </a:solidFill>
              </a:rPr>
              <a:t>These are third-party apps available that provide functionality to typically allow users to view GitHub profiles, explore repositories, track activity, and more. Some of them might have different names or offer additional features beyond just profile viewing.</a:t>
            </a:r>
          </a:p>
          <a:p>
            <a:r>
              <a:rPr lang="en-US" dirty="0">
                <a:solidFill>
                  <a:schemeClr val="bg1"/>
                </a:solidFill>
              </a:rPr>
              <a:t>These third-party apps are often developed by independent developers or companies leveraging GitHub's API to access user data and build additional tools or services around GitHub. They may be available for various platforms such as web, desktop, or mobile.</a:t>
            </a:r>
            <a:endParaRPr lang="en-IN" dirty="0">
              <a:solidFill>
                <a:schemeClr val="bg1"/>
              </a:solidFill>
            </a:endParaRPr>
          </a:p>
        </p:txBody>
      </p:sp>
    </p:spTree>
    <p:extLst>
      <p:ext uri="{BB962C8B-B14F-4D97-AF65-F5344CB8AC3E}">
        <p14:creationId xmlns:p14="http://schemas.microsoft.com/office/powerpoint/2010/main" val="18918357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C1DA6A-18D3-E44F-73B3-37670BA1E42E}"/>
              </a:ext>
            </a:extLst>
          </p:cNvPr>
          <p:cNvPicPr>
            <a:picLocks noChangeAspect="1"/>
          </p:cNvPicPr>
          <p:nvPr/>
        </p:nvPicPr>
        <p:blipFill>
          <a:blip r:embed="rId2"/>
          <a:stretch>
            <a:fillRect/>
          </a:stretch>
        </p:blipFill>
        <p:spPr>
          <a:xfrm>
            <a:off x="0" y="838200"/>
            <a:ext cx="12192000" cy="5862005"/>
          </a:xfrm>
          <a:prstGeom prst="rect">
            <a:avLst/>
          </a:prstGeom>
        </p:spPr>
      </p:pic>
      <p:sp>
        <p:nvSpPr>
          <p:cNvPr id="2" name="Title 1">
            <a:extLst>
              <a:ext uri="{FF2B5EF4-FFF2-40B4-BE49-F238E27FC236}">
                <a16:creationId xmlns:a16="http://schemas.microsoft.com/office/drawing/2014/main" id="{888FFE1E-C4E4-A225-14A6-B19ABD397994}"/>
              </a:ext>
            </a:extLst>
          </p:cNvPr>
          <p:cNvSpPr>
            <a:spLocks noGrp="1"/>
          </p:cNvSpPr>
          <p:nvPr>
            <p:ph type="title"/>
          </p:nvPr>
        </p:nvSpPr>
        <p:spPr/>
        <p:txBody>
          <a:bodyPr/>
          <a:lstStyle/>
          <a:p>
            <a:r>
              <a:rPr lang="en-IN" dirty="0">
                <a:latin typeface="Algerian" panose="04020705040A02060702" pitchFamily="82" charset="0"/>
              </a:rPr>
              <a:t>Our Project Landing Page</a:t>
            </a:r>
          </a:p>
        </p:txBody>
      </p:sp>
      <p:sp>
        <p:nvSpPr>
          <p:cNvPr id="3" name="Content Placeholder 2">
            <a:extLst>
              <a:ext uri="{FF2B5EF4-FFF2-40B4-BE49-F238E27FC236}">
                <a16:creationId xmlns:a16="http://schemas.microsoft.com/office/drawing/2014/main" id="{F0214186-BB5A-EB3F-93BC-A8DF453361DA}"/>
              </a:ext>
            </a:extLst>
          </p:cNvPr>
          <p:cNvSpPr>
            <a:spLocks noGrp="1"/>
          </p:cNvSpPr>
          <p:nvPr>
            <p:ph idx="1"/>
          </p:nvPr>
        </p:nvSpPr>
        <p:spPr>
          <a:xfrm>
            <a:off x="609600" y="1371601"/>
            <a:ext cx="10972800" cy="1135293"/>
          </a:xfrm>
        </p:spPr>
        <p:txBody>
          <a:bodyPr/>
          <a:lstStyle/>
          <a:p>
            <a:endParaRPr lang="en-IN" dirty="0">
              <a:solidFill>
                <a:schemeClr val="bg1"/>
              </a:solidFill>
            </a:endParaRPr>
          </a:p>
        </p:txBody>
      </p:sp>
    </p:spTree>
    <p:extLst>
      <p:ext uri="{BB962C8B-B14F-4D97-AF65-F5344CB8AC3E}">
        <p14:creationId xmlns:p14="http://schemas.microsoft.com/office/powerpoint/2010/main" val="12511960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CB7A-B325-359D-741B-C887832FF572}"/>
              </a:ext>
            </a:extLst>
          </p:cNvPr>
          <p:cNvSpPr>
            <a:spLocks noGrp="1"/>
          </p:cNvSpPr>
          <p:nvPr>
            <p:ph type="title"/>
          </p:nvPr>
        </p:nvSpPr>
        <p:spPr>
          <a:xfrm>
            <a:off x="36189" y="0"/>
            <a:ext cx="8636000" cy="838200"/>
          </a:xfrm>
        </p:spPr>
        <p:txBody>
          <a:bodyPr/>
          <a:lstStyle/>
          <a:p>
            <a:endParaRPr lang="en-IN" dirty="0"/>
          </a:p>
        </p:txBody>
      </p:sp>
      <p:pic>
        <p:nvPicPr>
          <p:cNvPr id="10" name="Content Placeholder 9">
            <a:extLst>
              <a:ext uri="{FF2B5EF4-FFF2-40B4-BE49-F238E27FC236}">
                <a16:creationId xmlns:a16="http://schemas.microsoft.com/office/drawing/2014/main" id="{A2231CFF-5B48-B200-975A-D7F71EBD98DF}"/>
              </a:ext>
            </a:extLst>
          </p:cNvPr>
          <p:cNvPicPr>
            <a:picLocks noGrp="1" noChangeAspect="1"/>
          </p:cNvPicPr>
          <p:nvPr>
            <p:ph idx="1"/>
          </p:nvPr>
        </p:nvPicPr>
        <p:blipFill>
          <a:blip r:embed="rId2"/>
          <a:stretch>
            <a:fillRect/>
          </a:stretch>
        </p:blipFill>
        <p:spPr>
          <a:xfrm>
            <a:off x="0" y="838199"/>
            <a:ext cx="12207534" cy="5878190"/>
          </a:xfrm>
        </p:spPr>
      </p:pic>
      <p:sp>
        <p:nvSpPr>
          <p:cNvPr id="6" name="AutoShape 4" descr="Friendly interface - FasterCapital">
            <a:extLst>
              <a:ext uri="{FF2B5EF4-FFF2-40B4-BE49-F238E27FC236}">
                <a16:creationId xmlns:a16="http://schemas.microsoft.com/office/drawing/2014/main" id="{E1BAC554-D952-2F36-A8D2-021FDE662A10}"/>
              </a:ext>
            </a:extLst>
          </p:cNvPr>
          <p:cNvSpPr>
            <a:spLocks noChangeAspect="1" noChangeArrowheads="1"/>
          </p:cNvSpPr>
          <p:nvPr/>
        </p:nvSpPr>
        <p:spPr bwMode="auto">
          <a:xfrm>
            <a:off x="2459979" y="-207021"/>
            <a:ext cx="3788421" cy="3788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Friendly interface - FasterCapital">
            <a:extLst>
              <a:ext uri="{FF2B5EF4-FFF2-40B4-BE49-F238E27FC236}">
                <a16:creationId xmlns:a16="http://schemas.microsoft.com/office/drawing/2014/main" id="{E16A7E78-32CD-1C1A-AD44-BCDB1EC8C0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8939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715-6721-FF0B-DEEB-BBE13B0EBD94}"/>
              </a:ext>
            </a:extLst>
          </p:cNvPr>
          <p:cNvSpPr>
            <a:spLocks noGrp="1"/>
          </p:cNvSpPr>
          <p:nvPr>
            <p:ph type="title"/>
          </p:nvPr>
        </p:nvSpPr>
        <p:spPr/>
        <p:txBody>
          <a:bodyPr/>
          <a:lstStyle/>
          <a:p>
            <a:endParaRPr lang="en-IN"/>
          </a:p>
        </p:txBody>
      </p:sp>
      <p:pic>
        <p:nvPicPr>
          <p:cNvPr id="8" name="Picture 7">
            <a:extLst>
              <a:ext uri="{FF2B5EF4-FFF2-40B4-BE49-F238E27FC236}">
                <a16:creationId xmlns:a16="http://schemas.microsoft.com/office/drawing/2014/main" id="{A340F2AF-E19E-BF19-B2E7-A963E79C0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199"/>
            <a:ext cx="12192000" cy="5843155"/>
          </a:xfrm>
          <a:prstGeom prst="rect">
            <a:avLst/>
          </a:prstGeom>
        </p:spPr>
      </p:pic>
      <p:sp>
        <p:nvSpPr>
          <p:cNvPr id="10" name="Content Placeholder 9">
            <a:extLst>
              <a:ext uri="{FF2B5EF4-FFF2-40B4-BE49-F238E27FC236}">
                <a16:creationId xmlns:a16="http://schemas.microsoft.com/office/drawing/2014/main" id="{032035C0-3EA5-0468-B031-08F2B781BB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06454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1B73-4644-179B-6F83-869DE2D852C1}"/>
              </a:ext>
            </a:extLst>
          </p:cNvPr>
          <p:cNvSpPr>
            <a:spLocks noGrp="1"/>
          </p:cNvSpPr>
          <p:nvPr>
            <p:ph type="title"/>
          </p:nvPr>
        </p:nvSpPr>
        <p:spPr/>
        <p:txBody>
          <a:bodyPr/>
          <a:lstStyle/>
          <a:p>
            <a:r>
              <a:rPr lang="en-US" dirty="0">
                <a:latin typeface="Algerian" panose="04020705040A02060702" pitchFamily="82" charset="0"/>
              </a:rPr>
              <a:t>From Desktop to mobile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C15B0B7-839C-D292-94B4-307DBE17090C}"/>
              </a:ext>
            </a:extLst>
          </p:cNvPr>
          <p:cNvSpPr>
            <a:spLocks noGrp="1"/>
          </p:cNvSpPr>
          <p:nvPr>
            <p:ph idx="1"/>
          </p:nvPr>
        </p:nvSpPr>
        <p:spPr>
          <a:xfrm>
            <a:off x="609600" y="1371602"/>
            <a:ext cx="10972800" cy="1209758"/>
          </a:xfrm>
        </p:spPr>
        <p:txBody>
          <a:bodyPr/>
          <a:lstStyle/>
          <a:p>
            <a:r>
              <a:rPr lang="en-US" dirty="0" err="1"/>
              <a:t>GitHunt</a:t>
            </a:r>
            <a:r>
              <a:rPr lang="en-US" dirty="0"/>
              <a:t> is designed to be responsive across various devices, allowing users to access the platform seamlessly. Whether you're using it on a desktop, laptop, tablet, or mobile device, </a:t>
            </a:r>
            <a:r>
              <a:rPr lang="en-US" dirty="0" err="1"/>
              <a:t>GitHunt</a:t>
            </a:r>
            <a:r>
              <a:rPr lang="en-US" dirty="0"/>
              <a:t> adapts to your needs, ensuring a consistent experience."</a:t>
            </a:r>
            <a:endParaRPr lang="en-IN" dirty="0"/>
          </a:p>
        </p:txBody>
      </p:sp>
      <p:pic>
        <p:nvPicPr>
          <p:cNvPr id="5" name="Picture 4">
            <a:extLst>
              <a:ext uri="{FF2B5EF4-FFF2-40B4-BE49-F238E27FC236}">
                <a16:creationId xmlns:a16="http://schemas.microsoft.com/office/drawing/2014/main" id="{CD4F7826-9C1C-B446-F105-5C58C6B5734F}"/>
              </a:ext>
            </a:extLst>
          </p:cNvPr>
          <p:cNvPicPr>
            <a:picLocks noChangeAspect="1"/>
          </p:cNvPicPr>
          <p:nvPr/>
        </p:nvPicPr>
        <p:blipFill rotWithShape="1">
          <a:blip r:embed="rId2"/>
          <a:srcRect l="7793" t="729" r="7793" b="3200"/>
          <a:stretch/>
        </p:blipFill>
        <p:spPr>
          <a:xfrm>
            <a:off x="609571" y="2610352"/>
            <a:ext cx="2279256" cy="3821621"/>
          </a:xfrm>
          <a:prstGeom prst="rect">
            <a:avLst/>
          </a:prstGeom>
        </p:spPr>
      </p:pic>
      <p:pic>
        <p:nvPicPr>
          <p:cNvPr id="7" name="Picture 6">
            <a:extLst>
              <a:ext uri="{FF2B5EF4-FFF2-40B4-BE49-F238E27FC236}">
                <a16:creationId xmlns:a16="http://schemas.microsoft.com/office/drawing/2014/main" id="{D1C22FAA-8E3B-D105-1C94-F72951CC047D}"/>
              </a:ext>
            </a:extLst>
          </p:cNvPr>
          <p:cNvPicPr>
            <a:picLocks noChangeAspect="1"/>
          </p:cNvPicPr>
          <p:nvPr/>
        </p:nvPicPr>
        <p:blipFill rotWithShape="1">
          <a:blip r:embed="rId3"/>
          <a:srcRect l="4071" r="3871" b="3223"/>
          <a:stretch/>
        </p:blipFill>
        <p:spPr>
          <a:xfrm>
            <a:off x="3553690" y="2610352"/>
            <a:ext cx="5517573" cy="3821621"/>
          </a:xfrm>
          <a:prstGeom prst="rect">
            <a:avLst/>
          </a:prstGeom>
        </p:spPr>
      </p:pic>
      <p:pic>
        <p:nvPicPr>
          <p:cNvPr id="9" name="Picture 8">
            <a:extLst>
              <a:ext uri="{FF2B5EF4-FFF2-40B4-BE49-F238E27FC236}">
                <a16:creationId xmlns:a16="http://schemas.microsoft.com/office/drawing/2014/main" id="{74BFEB6A-7A47-AB64-C857-B5E975D336F8}"/>
              </a:ext>
            </a:extLst>
          </p:cNvPr>
          <p:cNvPicPr>
            <a:picLocks noChangeAspect="1"/>
          </p:cNvPicPr>
          <p:nvPr/>
        </p:nvPicPr>
        <p:blipFill rotWithShape="1">
          <a:blip r:embed="rId4"/>
          <a:srcRect l="9763" t="1605" r="16375" b="4426"/>
          <a:stretch/>
        </p:blipFill>
        <p:spPr>
          <a:xfrm>
            <a:off x="9736126" y="2610352"/>
            <a:ext cx="1683483" cy="3757444"/>
          </a:xfrm>
          <a:prstGeom prst="rect">
            <a:avLst/>
          </a:prstGeom>
        </p:spPr>
      </p:pic>
    </p:spTree>
    <p:extLst>
      <p:ext uri="{BB962C8B-B14F-4D97-AF65-F5344CB8AC3E}">
        <p14:creationId xmlns:p14="http://schemas.microsoft.com/office/powerpoint/2010/main" val="2136567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advTm="4446">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390</TotalTime>
  <Words>830</Words>
  <Application>Microsoft Office PowerPoint</Application>
  <PresentationFormat>Widescreen</PresentationFormat>
  <Paragraphs>56</Paragraphs>
  <Slides>17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Algerian</vt:lpstr>
      <vt:lpstr>Arial</vt:lpstr>
      <vt:lpstr>Calibri</vt:lpstr>
      <vt:lpstr>Century Gothic</vt:lpstr>
      <vt:lpstr>Consolas</vt:lpstr>
      <vt:lpstr>Times New Roman</vt:lpstr>
      <vt:lpstr>Office Theme</vt:lpstr>
      <vt:lpstr>Vapor Trail</vt:lpstr>
      <vt:lpstr>Githunt</vt:lpstr>
      <vt:lpstr>GitHunt: Search Made Simple</vt:lpstr>
      <vt:lpstr>Need for the website</vt:lpstr>
      <vt:lpstr>The website</vt:lpstr>
      <vt:lpstr>What is githunt</vt:lpstr>
      <vt:lpstr>Our Project Landing Page</vt:lpstr>
      <vt:lpstr>PowerPoint Presentation</vt:lpstr>
      <vt:lpstr>PowerPoint Presentation</vt:lpstr>
      <vt:lpstr>From Desktop to mobile</vt:lpstr>
      <vt:lpstr>Uses of the software</vt:lpstr>
      <vt:lpstr>How Our Model Is Better Than Others</vt:lpstr>
      <vt:lpstr>Html used in the project</vt:lpstr>
      <vt:lpstr>Css used in the project</vt:lpstr>
      <vt:lpstr>Javascript used in the project</vt:lpstr>
      <vt:lpstr>Handled the issue </vt:lpstr>
      <vt:lpstr>Future Scope</vt:lpstr>
      <vt:lpstr>Greetings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Profile viewer</dc:title>
  <dc:creator>Sunil Kumar</dc:creator>
  <cp:lastModifiedBy>Pardume Sharma</cp:lastModifiedBy>
  <cp:revision>10</cp:revision>
  <dcterms:created xsi:type="dcterms:W3CDTF">2024-03-10T13:00:29Z</dcterms:created>
  <dcterms:modified xsi:type="dcterms:W3CDTF">2024-03-14T12:51:31Z</dcterms:modified>
</cp:coreProperties>
</file>